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9" r:id="rId2"/>
    <p:sldId id="265" r:id="rId3"/>
    <p:sldId id="258" r:id="rId4"/>
    <p:sldId id="261" r:id="rId5"/>
    <p:sldId id="262" r:id="rId6"/>
    <p:sldId id="263" r:id="rId7"/>
    <p:sldId id="264" r:id="rId8"/>
    <p:sldId id="266" r:id="rId9"/>
    <p:sldId id="277" r:id="rId10"/>
    <p:sldId id="276" r:id="rId11"/>
    <p:sldId id="275" r:id="rId12"/>
    <p:sldId id="260" r:id="rId13"/>
    <p:sldId id="267" r:id="rId14"/>
    <p:sldId id="268" r:id="rId15"/>
    <p:sldId id="269" r:id="rId16"/>
    <p:sldId id="270" r:id="rId17"/>
    <p:sldId id="271" r:id="rId18"/>
    <p:sldId id="27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DF"/>
    <a:srgbClr val="333A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3" autoAdjust="0"/>
    <p:restoredTop sz="76623" autoAdjust="0"/>
  </p:normalViewPr>
  <p:slideViewPr>
    <p:cSldViewPr snapToGrid="0">
      <p:cViewPr>
        <p:scale>
          <a:sx n="50" d="100"/>
          <a:sy n="50" d="100"/>
        </p:scale>
        <p:origin x="12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60480-5C87-4A8D-A017-00D3ADD30F0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1D4D1-EE6C-4469-91F0-74529FC4C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6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7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EB9E6C-1C1C-3248-93BB-9EDC99D8445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EB9E6C-1C1C-3248-93BB-9EDC99D8445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20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71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6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83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14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8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56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4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3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9E6C-1C1C-3248-93BB-9EDC99D8445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31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08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9E6C-1C1C-3248-93BB-9EDC99D8445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609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4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21D4D1-EE6C-4469-91F0-74529FC4C7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0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370BC-5662-46C5-9B7E-FF370F810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DBE8503-AE33-4F6B-BBDF-CE16AEFD2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19FC36-1A4A-4550-96DA-9491F4DD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81BB19-ECEA-4530-9BBA-796CF893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E6C30B-6031-4B7C-A254-E412502C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8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52DD1-4E75-4CD5-B962-338B3DBC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5158B0-0950-405F-B239-E6981EF1F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4665A8-D40B-4D35-8F68-84F10F11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0C038D-6A18-4789-B46E-99E64368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0AEBE-A5FA-4E11-B66E-5B216C93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06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AF791D-67F3-4CE7-98FD-6909F4E188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161EB6-F70E-4D58-AB5B-EBF1490B0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5E5998-5C86-444A-9627-AAEDE747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E63D6-3B9B-4E89-AF61-C933C29E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9E47D-6B72-42FB-9A62-7C0C9F1B7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85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00F2C-5BBE-4163-A0F6-DC42590A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AEC7BC-7F30-4617-8100-2312D289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0C76D-05B8-4534-98DD-E579CA1D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41EF0-675F-483C-83D6-6174AFC7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BB7E5-1B20-45F0-9653-16B8E5ED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2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32F6E-BA1B-4C50-9ACC-A0448EA47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8386DC-5153-4EA2-82DC-D5697BBAF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3AA646-09D9-4115-9D61-6348228E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6AEE59-6D0B-488F-B816-43049378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4A7E26-6C41-46A4-B54C-2D73CA5D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2B3A1-8C6A-4D3A-8279-40794438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48BE8-F5FC-481E-A2B0-1B18E967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8DBFA6-679D-4F2C-B0CA-C20DD6FC6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6E8E08-64D0-47AC-BA44-163E923B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379F55-4225-4839-9A20-08B5EC2F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476B03-6DF7-44D7-8CAD-5C1FC09C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0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47E3F-2865-4958-B430-CC17BE86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70B23A-E6CA-46D5-83B5-0EEC094CC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5C2513-6FB3-490C-93F9-9E5E89DD8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E33F5D-596A-454C-AE94-7107B66ED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97836B-CAFD-4764-93CC-8E73E00D4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B7DE15-628D-4AF5-A73C-6B4206F1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9976E9-E29E-4A5B-9B06-9D0FEDF1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410998-F5B2-48D3-95A6-6F980150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51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0C7EB-62B7-46A5-8E1B-6A09D2D7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35A3A3-54C8-4BEE-A4EE-BF1D06B5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902F63-7A62-48F6-AA72-0AD39525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8978F1-00E8-45BD-BF6C-22F2A7B4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7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3F0BF7-F7ED-4B51-98AA-5D83AFE4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6C8D09-4BAD-4054-95A0-EA3AEADD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0CAA9E-78F6-48A8-A7B3-142FBDF6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0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7402B-8DB3-4678-9FB0-2D8890D3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50710A-ABC2-4B73-92D1-71C42B457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8210B3-661C-4447-860F-0790DF787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EF8545-40F1-4B9A-B2DB-C830EA662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C6B12C-FD44-4AE2-8E69-224063AF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5AF6B1-5DD7-4BD1-A5C9-7F7B02AF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7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DD672-9637-4205-91F4-B285DC996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7324BE-95F7-4C74-A03F-D58A7FA5F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585629-E8FF-48B4-9D51-7E9706498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00BE51-75ED-4BD6-BBC4-5D6425E7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D99A23-83E0-4E09-AFE2-A391F15E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5F8E0B-80DD-44C5-9DA1-AD9BDCE1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50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21011E-5847-4262-B60B-C59A08B7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0B048-8B44-4D3C-A558-625E11D34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5946F-C274-4E5A-B110-FF63A9509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185E2-7971-404E-8CB3-27A4B1438BA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9B2DD0-E3D6-44C1-875B-12F445D81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F90AD8-8C80-4EA3-9C96-0212488B2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B3DB3-924D-4694-BB92-0FB2B07F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6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B3C461E-4EA9-4285-BF97-B9BE76327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5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2263" y="315024"/>
            <a:ext cx="2973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  <a:cs typeface="+mn-cs"/>
              </a:rPr>
              <a:t>Reordering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333A2F"/>
              </a:solidFill>
              <a:effectLst/>
              <a:uLnTx/>
              <a:uFillTx/>
              <a:latin typeface="Lucida Sans Typewriter" panose="020B0509030504030204" pitchFamily="49" charset="0"/>
              <a:ea typeface="+mn-ea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65092" y="5874032"/>
            <a:ext cx="106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  <a:cs typeface="+mn-cs"/>
              </a:rPr>
              <a:t>Before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Typewriter" panose="020B050903050403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92720" y="5879068"/>
            <a:ext cx="1356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  <a:cs typeface="+mn-cs"/>
              </a:rPr>
              <a:t>After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Typewriter" panose="020B0509030504030204" pitchFamily="49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420" y="1283157"/>
            <a:ext cx="3009511" cy="45147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345" y="1283157"/>
            <a:ext cx="2998189" cy="449778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 flipH="1">
            <a:off x="4909820" y="6248400"/>
            <a:ext cx="1310640" cy="4038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A2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" name="直接箭头连接符 16">
            <a:extLst>
              <a:ext uri="{FF2B5EF4-FFF2-40B4-BE49-F238E27FC236}">
                <a16:creationId xmlns:a16="http://schemas.microsoft.com/office/drawing/2014/main" id="{C5461551-A79D-D574-5A21-E274A1D96E52}"/>
              </a:ext>
            </a:extLst>
          </p:cNvPr>
          <p:cNvCxnSpPr>
            <a:cxnSpLocks/>
          </p:cNvCxnSpPr>
          <p:nvPr/>
        </p:nvCxnSpPr>
        <p:spPr>
          <a:xfrm>
            <a:off x="5868670" y="3532048"/>
            <a:ext cx="673100" cy="0"/>
          </a:xfrm>
          <a:prstGeom prst="straightConnector1">
            <a:avLst/>
          </a:prstGeom>
          <a:ln w="889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6086" y="196297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srgbClr val="333A2F"/>
                </a:solidFill>
                <a:latin typeface="Lucida Sans Typewriter" panose="020B0509030504030204" pitchFamily="49" charset="0"/>
                <a:ea typeface="等线" panose="02010600030101010101" pitchFamily="2" charset="-122"/>
              </a:rPr>
              <a:t>Color Stippling</a:t>
            </a:r>
            <a:endParaRPr lang="en-US" sz="3600" b="1" dirty="0">
              <a:solidFill>
                <a:srgbClr val="333A2F"/>
              </a:solidFill>
              <a:latin typeface="Lucida Sans Typewriter" panose="020B0509030504030204" pitchFamily="49" charset="0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23919" y="3231007"/>
            <a:ext cx="3329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﻿</a:t>
            </a:r>
          </a:p>
        </p:txBody>
      </p:sp>
      <p:pic>
        <p:nvPicPr>
          <p:cNvPr id="9" name="图片 8" descr="color_palet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5965" y="3289555"/>
            <a:ext cx="3810000" cy="47625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369" y="4241140"/>
            <a:ext cx="2015855" cy="1338864"/>
          </a:xfrm>
          <a:prstGeom prst="rect">
            <a:avLst/>
          </a:prstGeom>
        </p:spPr>
      </p:pic>
      <p:pic>
        <p:nvPicPr>
          <p:cNvPr id="7" name="图片 6" descr="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798" y="1240886"/>
            <a:ext cx="2003099" cy="1330360"/>
          </a:xfrm>
          <a:prstGeom prst="rect">
            <a:avLst/>
          </a:prstGeom>
        </p:spPr>
      </p:pic>
      <p:pic>
        <p:nvPicPr>
          <p:cNvPr id="8" name="图片 7" descr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294" y="2765959"/>
            <a:ext cx="2011603" cy="133602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 rot="5400000" flipH="1">
            <a:off x="5336303" y="5694002"/>
            <a:ext cx="534790" cy="36613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 flipH="1">
            <a:off x="4038540" y="5939665"/>
            <a:ext cx="2901187" cy="5347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  <a:ea typeface="等线" panose="02010600030101010101" pitchFamily="2" charset="-122"/>
                <a:cs typeface="+mn-cs"/>
              </a:rPr>
              <a:t>C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</a:rPr>
              <a:t>olor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  <a:ea typeface="等线" panose="02010600030101010101" pitchFamily="2" charset="-122"/>
              </a:rPr>
              <a:t>D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</a:rPr>
              <a:t>ecomposition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333A2F"/>
              </a:solidFill>
              <a:effectLst/>
              <a:uLnTx/>
              <a:uFillTx/>
              <a:latin typeface="Lucida Sans Typewriter" panose="020B0509030504030204" pitchFamily="49" charset="0"/>
              <a:ea typeface="等线" panose="02010600030101010101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149C127-BA08-3061-E6AE-3B36DC84E55C}"/>
              </a:ext>
            </a:extLst>
          </p:cNvPr>
          <p:cNvGrpSpPr>
            <a:grpSpLocks noChangeAspect="1"/>
          </p:cNvGrpSpPr>
          <p:nvPr/>
        </p:nvGrpSpPr>
        <p:grpSpPr>
          <a:xfrm>
            <a:off x="7720305" y="909779"/>
            <a:ext cx="3225164" cy="5719068"/>
            <a:chOff x="7796505" y="613655"/>
            <a:chExt cx="3225164" cy="5719068"/>
          </a:xfrm>
        </p:grpSpPr>
        <p:pic>
          <p:nvPicPr>
            <p:cNvPr id="10" name="图片 9" descr="test_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6505" y="613655"/>
              <a:ext cx="3225164" cy="214138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96505" y="3771737"/>
              <a:ext cx="3224504" cy="2141383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 flipH="1">
              <a:off x="8662795" y="2780058"/>
              <a:ext cx="1491923" cy="40386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333A2F"/>
                  </a:solidFill>
                  <a:latin typeface="Lucida Sans Typewriter" panose="020B0509030504030204" pitchFamily="49" charset="0"/>
                  <a:ea typeface="等线" panose="02010600030101010101" pitchFamily="2" charset="-122"/>
                </a:rPr>
                <a:t>O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A2F"/>
                  </a:solidFill>
                  <a:effectLst/>
                  <a:uLnTx/>
                  <a:uFillTx/>
                  <a:latin typeface="Lucida Sans Typewriter" panose="020B0509030504030204" pitchFamily="49" charset="0"/>
                  <a:ea typeface="等线" panose="02010600030101010101" pitchFamily="2" charset="-122"/>
                </a:rPr>
                <a:t>rdering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8844078" y="5928863"/>
              <a:ext cx="1310640" cy="40386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333A2F"/>
                  </a:solidFill>
                  <a:latin typeface="Lucida Sans Typewriter" panose="020B0509030504030204" pitchFamily="49" charset="0"/>
                  <a:ea typeface="等线" panose="02010600030101010101" pitchFamily="2" charset="-122"/>
                </a:rPr>
                <a:t>F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A2F"/>
                  </a:solidFill>
                  <a:effectLst/>
                  <a:uLnTx/>
                  <a:uFillTx/>
                  <a:latin typeface="Lucida Sans Typewriter" panose="020B0509030504030204" pitchFamily="49" charset="0"/>
                  <a:ea typeface="等线" panose="02010600030101010101" pitchFamily="2" charset="-122"/>
                </a:rPr>
                <a:t>illing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 flipH="1">
            <a:off x="886294" y="5598285"/>
            <a:ext cx="2999905" cy="4038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srgbClr val="333A2F"/>
                </a:solidFill>
                <a:latin typeface="Lucida Sans Typewriter" panose="020B0509030504030204" pitchFamily="49" charset="0"/>
                <a:ea typeface="等线" panose="02010600030101010101" pitchFamily="2" charset="-122"/>
              </a:rPr>
              <a:t>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</a:rPr>
              <a:t>alette </a:t>
            </a:r>
            <a:r>
              <a:rPr lang="en-US" altLang="zh-CN" sz="2000" dirty="0">
                <a:solidFill>
                  <a:srgbClr val="333A2F"/>
                </a:solidFill>
                <a:latin typeface="Lucida Sans Typewriter" panose="020B0509030504030204" pitchFamily="49" charset="0"/>
                <a:ea typeface="等线" panose="02010600030101010101" pitchFamily="2" charset="-122"/>
              </a:rPr>
              <a:t>Extraction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333A2F"/>
              </a:solidFill>
              <a:effectLst/>
              <a:uLnTx/>
              <a:uFillTx/>
              <a:latin typeface="Lucida Sans Typewriter" panose="020B0509030504030204" pitchFamily="49" charset="0"/>
              <a:ea typeface="等线" panose="02010600030101010101" pitchFamily="2" charset="-122"/>
            </a:endParaRPr>
          </a:p>
        </p:txBody>
      </p:sp>
      <p:cxnSp>
        <p:nvCxnSpPr>
          <p:cNvPr id="20" name="直接箭头连接符 16">
            <a:extLst>
              <a:ext uri="{FF2B5EF4-FFF2-40B4-BE49-F238E27FC236}">
                <a16:creationId xmlns:a16="http://schemas.microsoft.com/office/drawing/2014/main" id="{5C953501-BD33-BAF7-C52A-475A4935A397}"/>
              </a:ext>
            </a:extLst>
          </p:cNvPr>
          <p:cNvCxnSpPr>
            <a:cxnSpLocks/>
          </p:cNvCxnSpPr>
          <p:nvPr/>
        </p:nvCxnSpPr>
        <p:spPr>
          <a:xfrm>
            <a:off x="3237644" y="3374731"/>
            <a:ext cx="455563" cy="0"/>
          </a:xfrm>
          <a:prstGeom prst="straightConnector1">
            <a:avLst/>
          </a:prstGeom>
          <a:ln w="889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16">
            <a:extLst>
              <a:ext uri="{FF2B5EF4-FFF2-40B4-BE49-F238E27FC236}">
                <a16:creationId xmlns:a16="http://schemas.microsoft.com/office/drawing/2014/main" id="{2D3A58AB-00A5-D7BA-79DD-040BAE0B7DCE}"/>
              </a:ext>
            </a:extLst>
          </p:cNvPr>
          <p:cNvCxnSpPr>
            <a:cxnSpLocks/>
          </p:cNvCxnSpPr>
          <p:nvPr/>
        </p:nvCxnSpPr>
        <p:spPr>
          <a:xfrm flipV="1">
            <a:off x="6630835" y="2067596"/>
            <a:ext cx="905859" cy="1348077"/>
          </a:xfrm>
          <a:prstGeom prst="straightConnector1">
            <a:avLst/>
          </a:prstGeom>
          <a:ln w="889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6">
            <a:extLst>
              <a:ext uri="{FF2B5EF4-FFF2-40B4-BE49-F238E27FC236}">
                <a16:creationId xmlns:a16="http://schemas.microsoft.com/office/drawing/2014/main" id="{16C70189-37AF-706F-4388-5DFA96365CC4}"/>
              </a:ext>
            </a:extLst>
          </p:cNvPr>
          <p:cNvCxnSpPr>
            <a:cxnSpLocks/>
          </p:cNvCxnSpPr>
          <p:nvPr/>
        </p:nvCxnSpPr>
        <p:spPr>
          <a:xfrm>
            <a:off x="9332557" y="3527680"/>
            <a:ext cx="0" cy="428450"/>
          </a:xfrm>
          <a:prstGeom prst="straightConnector1">
            <a:avLst/>
          </a:prstGeom>
          <a:ln w="889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625E65-87C9-4E2B-9F86-FAABA80F28EF}"/>
              </a:ext>
            </a:extLst>
          </p:cNvPr>
          <p:cNvSpPr txBox="1"/>
          <p:nvPr/>
        </p:nvSpPr>
        <p:spPr>
          <a:xfrm>
            <a:off x="368067" y="262244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Background</a:t>
            </a:r>
            <a:r>
              <a:rPr lang="zh-CN" alt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Filling</a:t>
            </a:r>
            <a:endParaRPr lang="en-US" sz="3600" b="1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08D134-EF4A-A8A0-E3EA-C053BE1FB13D}"/>
              </a:ext>
            </a:extLst>
          </p:cNvPr>
          <p:cNvSpPr txBox="1"/>
          <p:nvPr/>
        </p:nvSpPr>
        <p:spPr>
          <a:xfrm>
            <a:off x="3882356" y="5636723"/>
            <a:ext cx="133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Gap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Mask</a:t>
            </a:r>
            <a:endParaRPr lang="zh-CN" altLang="en-US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01AC7D-6DFD-C3A6-CDB3-90CC2AC76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23" y="1556598"/>
            <a:ext cx="2668112" cy="39714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A03136-00F5-A228-E737-0FCA90384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791" y="1558309"/>
            <a:ext cx="2599609" cy="3872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A571923-3EF8-5017-345C-FC5AC84D7D5B}"/>
              </a:ext>
            </a:extLst>
          </p:cNvPr>
          <p:cNvSpPr txBox="1"/>
          <p:nvPr/>
        </p:nvSpPr>
        <p:spPr>
          <a:xfrm>
            <a:off x="6227781" y="5636723"/>
            <a:ext cx="3010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Run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LBG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stippling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to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cover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all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the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gaps</a:t>
            </a:r>
            <a:endParaRPr lang="zh-CN" altLang="en-US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3597B3-9B51-EB55-352E-8238EAF83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356" y="1556598"/>
            <a:ext cx="2591719" cy="38687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A79BE5-001F-C9FD-ADE7-9D2E90ED4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22" y="1556598"/>
            <a:ext cx="2581481" cy="387222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592E241-E360-4187-B9F1-FD76C7166B06}"/>
              </a:ext>
            </a:extLst>
          </p:cNvPr>
          <p:cNvCxnSpPr>
            <a:cxnSpLocks/>
          </p:cNvCxnSpPr>
          <p:nvPr/>
        </p:nvCxnSpPr>
        <p:spPr>
          <a:xfrm>
            <a:off x="2990703" y="3498975"/>
            <a:ext cx="344020" cy="0"/>
          </a:xfrm>
          <a:prstGeom prst="straightConnector1">
            <a:avLst/>
          </a:prstGeom>
          <a:ln w="635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575D0DA-0FDA-4AFA-AA01-D286B379D3FB}"/>
              </a:ext>
            </a:extLst>
          </p:cNvPr>
          <p:cNvCxnSpPr>
            <a:cxnSpLocks/>
          </p:cNvCxnSpPr>
          <p:nvPr/>
        </p:nvCxnSpPr>
        <p:spPr>
          <a:xfrm>
            <a:off x="6013771" y="3475816"/>
            <a:ext cx="344020" cy="0"/>
          </a:xfrm>
          <a:prstGeom prst="straightConnector1">
            <a:avLst/>
          </a:prstGeom>
          <a:ln w="635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A795655-A891-4551-B38C-CD8423466B01}"/>
              </a:ext>
            </a:extLst>
          </p:cNvPr>
          <p:cNvCxnSpPr>
            <a:cxnSpLocks/>
          </p:cNvCxnSpPr>
          <p:nvPr/>
        </p:nvCxnSpPr>
        <p:spPr>
          <a:xfrm>
            <a:off x="9005136" y="3498975"/>
            <a:ext cx="344020" cy="0"/>
          </a:xfrm>
          <a:prstGeom prst="straightConnector1">
            <a:avLst/>
          </a:prstGeom>
          <a:ln w="635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761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B33084-3285-4A54-844B-220742F61CF2}"/>
              </a:ext>
            </a:extLst>
          </p:cNvPr>
          <p:cNvSpPr txBox="1"/>
          <p:nvPr/>
        </p:nvSpPr>
        <p:spPr>
          <a:xfrm>
            <a:off x="2006419" y="2782669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01088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DAB1B9A-8B47-46A3-9415-82F515C9CFA8}"/>
              </a:ext>
            </a:extLst>
          </p:cNvPr>
          <p:cNvSpPr txBox="1"/>
          <p:nvPr/>
        </p:nvSpPr>
        <p:spPr>
          <a:xfrm>
            <a:off x="443167" y="391145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Method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3E6554-5647-4055-9781-C5D7B33C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815" y="1404762"/>
            <a:ext cx="2647585" cy="19641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EE4EB8-E8A6-4256-9450-CD71B43B8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66" y="4021566"/>
            <a:ext cx="2647585" cy="19592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576504-64E0-4107-ABFA-2B81B168C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46" y="1388763"/>
            <a:ext cx="2647585" cy="195921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9D0A028-40C7-407A-8D14-0D1E575F93A3}"/>
              </a:ext>
            </a:extLst>
          </p:cNvPr>
          <p:cNvGrpSpPr/>
          <p:nvPr/>
        </p:nvGrpSpPr>
        <p:grpSpPr>
          <a:xfrm>
            <a:off x="5010688" y="1709375"/>
            <a:ext cx="1836171" cy="1349852"/>
            <a:chOff x="4570970" y="3939094"/>
            <a:chExt cx="1623174" cy="115748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5DD0E40E-050B-4B01-86E0-B5C819001B83}"/>
                </a:ext>
              </a:extLst>
            </p:cNvPr>
            <p:cNvSpPr/>
            <p:nvPr/>
          </p:nvSpPr>
          <p:spPr>
            <a:xfrm rot="5400000">
              <a:off x="4652785" y="3859731"/>
              <a:ext cx="1155031" cy="1318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2234CE03-FE1E-4819-8ED2-84C4AE25F7F4}"/>
                </a:ext>
              </a:extLst>
            </p:cNvPr>
            <p:cNvSpPr/>
            <p:nvPr/>
          </p:nvSpPr>
          <p:spPr>
            <a:xfrm rot="16200000">
              <a:off x="4957298" y="3857279"/>
              <a:ext cx="1155031" cy="131866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7CDA800-E2E2-455C-9BBE-6585DEB0781F}"/>
              </a:ext>
            </a:extLst>
          </p:cNvPr>
          <p:cNvSpPr txBox="1"/>
          <p:nvPr/>
        </p:nvSpPr>
        <p:spPr>
          <a:xfrm>
            <a:off x="1866659" y="3397689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Stippling image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44CA8E7-3455-402A-B39C-1E5BA4ECBC7B}"/>
              </a:ext>
            </a:extLst>
          </p:cNvPr>
          <p:cNvSpPr txBox="1"/>
          <p:nvPr/>
        </p:nvSpPr>
        <p:spPr>
          <a:xfrm>
            <a:off x="7739794" y="3349722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Reconstructed image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C913FE-33D9-483A-BCDC-53D1FA7DB2BB}"/>
              </a:ext>
            </a:extLst>
          </p:cNvPr>
          <p:cNvSpPr txBox="1"/>
          <p:nvPr/>
        </p:nvSpPr>
        <p:spPr>
          <a:xfrm>
            <a:off x="5643644" y="6033857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GT grayscale image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194A603-DD23-4199-B35E-B54444D08781}"/>
              </a:ext>
            </a:extLst>
          </p:cNvPr>
          <p:cNvSpPr txBox="1"/>
          <p:nvPr/>
        </p:nvSpPr>
        <p:spPr>
          <a:xfrm>
            <a:off x="4614047" y="300178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Lucida Sans Typewriter" panose="020B0509030504030204" pitchFamily="49" charset="0"/>
              </a:rPr>
              <a:t>UNet</a:t>
            </a:r>
            <a:r>
              <a:rPr lang="en-US" sz="1600" dirty="0">
                <a:latin typeface="Lucida Sans Typewriter" panose="020B0509030504030204" pitchFamily="49" charset="0"/>
              </a:rPr>
              <a:t>-like architecture</a:t>
            </a:r>
          </a:p>
        </p:txBody>
      </p: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B599875C-7B4B-440A-963F-DF029FCC343B}"/>
              </a:ext>
            </a:extLst>
          </p:cNvPr>
          <p:cNvCxnSpPr>
            <a:stCxn id="10" idx="1"/>
            <a:endCxn id="17" idx="2"/>
          </p:cNvCxnSpPr>
          <p:nvPr/>
        </p:nvCxnSpPr>
        <p:spPr>
          <a:xfrm rot="10800000">
            <a:off x="2884728" y="3736243"/>
            <a:ext cx="2638339" cy="1264930"/>
          </a:xfrm>
          <a:prstGeom prst="bent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3DC687BD-1077-4DF7-B14B-2F756731FEF8}"/>
              </a:ext>
            </a:extLst>
          </p:cNvPr>
          <p:cNvCxnSpPr>
            <a:stCxn id="10" idx="3"/>
            <a:endCxn id="18" idx="2"/>
          </p:cNvCxnSpPr>
          <p:nvPr/>
        </p:nvCxnSpPr>
        <p:spPr>
          <a:xfrm flipV="1">
            <a:off x="8170651" y="3688276"/>
            <a:ext cx="834073" cy="1312897"/>
          </a:xfrm>
          <a:prstGeom prst="bentConnector2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06A1D3D-06C6-451A-84B6-E96741F5158C}"/>
              </a:ext>
            </a:extLst>
          </p:cNvPr>
          <p:cNvSpPr txBox="1"/>
          <p:nvPr/>
        </p:nvSpPr>
        <p:spPr>
          <a:xfrm>
            <a:off x="3054547" y="5642225"/>
            <a:ext cx="2298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WLBG stippling 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3041F5A-2A29-4B64-931D-216D47BA6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107" y="4472303"/>
            <a:ext cx="1159940" cy="105773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3DCAB862-3029-46FD-8654-DBA11100350F}"/>
              </a:ext>
            </a:extLst>
          </p:cNvPr>
          <p:cNvSpPr txBox="1"/>
          <p:nvPr/>
        </p:nvSpPr>
        <p:spPr>
          <a:xfrm>
            <a:off x="9211507" y="4291342"/>
            <a:ext cx="2298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MSE loss</a:t>
            </a:r>
          </a:p>
        </p:txBody>
      </p:sp>
    </p:spTree>
    <p:extLst>
      <p:ext uri="{BB962C8B-B14F-4D97-AF65-F5344CB8AC3E}">
        <p14:creationId xmlns:p14="http://schemas.microsoft.com/office/powerpoint/2010/main" val="415321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BC10FE-7FC1-4FAA-93D5-D7B8355A453A}"/>
              </a:ext>
            </a:extLst>
          </p:cNvPr>
          <p:cNvSpPr txBox="1"/>
          <p:nvPr/>
        </p:nvSpPr>
        <p:spPr>
          <a:xfrm>
            <a:off x="519367" y="454645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Result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B64C10-EB9C-4DBC-A855-20DFC7167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91" y="1776779"/>
            <a:ext cx="2733808" cy="18909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D63DE1-BF5B-4D67-941C-6F19DC573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00" y="1785954"/>
            <a:ext cx="2733809" cy="1890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DC42499-D3B8-4E98-9111-304E4263E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02" y="4271841"/>
            <a:ext cx="2068518" cy="19335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0EB082-2AEB-4F47-B396-196292D67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80" y="4229311"/>
            <a:ext cx="2068518" cy="19335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8C54EC3-74B6-40DD-AD89-32EE764A85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41" y="4271841"/>
            <a:ext cx="2068518" cy="19335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C6D808-53BC-4471-B529-F97AB70FF3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95" y="1776779"/>
            <a:ext cx="2733809" cy="189098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90C352A-6A4F-4D98-93E8-8D14D8BC2DDC}"/>
              </a:ext>
            </a:extLst>
          </p:cNvPr>
          <p:cNvSpPr txBox="1"/>
          <p:nvPr/>
        </p:nvSpPr>
        <p:spPr>
          <a:xfrm>
            <a:off x="1267050" y="1325101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WLBG Stippling image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032DD2-B0F9-4F5C-B7D4-25FC1E2933F8}"/>
              </a:ext>
            </a:extLst>
          </p:cNvPr>
          <p:cNvSpPr txBox="1"/>
          <p:nvPr/>
        </p:nvSpPr>
        <p:spPr>
          <a:xfrm>
            <a:off x="4831070" y="1325101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Reconstructed image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FC7483-247D-426F-851D-F7BBD6F94AFF}"/>
              </a:ext>
            </a:extLst>
          </p:cNvPr>
          <p:cNvSpPr txBox="1"/>
          <p:nvPr/>
        </p:nvSpPr>
        <p:spPr>
          <a:xfrm>
            <a:off x="8624302" y="1329402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Ground Truth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C9BC48-9DBD-4DD0-A5D8-942AE240C4D8}"/>
              </a:ext>
            </a:extLst>
          </p:cNvPr>
          <p:cNvSpPr/>
          <p:nvPr/>
        </p:nvSpPr>
        <p:spPr>
          <a:xfrm>
            <a:off x="2794000" y="2076401"/>
            <a:ext cx="545873" cy="5261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7CCFF1-51EA-4A39-BF8D-342A21924ACE}"/>
              </a:ext>
            </a:extLst>
          </p:cNvPr>
          <p:cNvSpPr/>
          <p:nvPr/>
        </p:nvSpPr>
        <p:spPr>
          <a:xfrm>
            <a:off x="6299200" y="2076401"/>
            <a:ext cx="545873" cy="5261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79DCBE-50BE-4E8C-A22D-D0C2F016DB06}"/>
              </a:ext>
            </a:extLst>
          </p:cNvPr>
          <p:cNvSpPr/>
          <p:nvPr/>
        </p:nvSpPr>
        <p:spPr>
          <a:xfrm>
            <a:off x="9824720" y="2076401"/>
            <a:ext cx="545873" cy="5261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BB4AFDC-3B7D-40AB-8825-FEBA623B7915}"/>
              </a:ext>
            </a:extLst>
          </p:cNvPr>
          <p:cNvCxnSpPr/>
          <p:nvPr/>
        </p:nvCxnSpPr>
        <p:spPr>
          <a:xfrm flipH="1">
            <a:off x="1507802" y="2602515"/>
            <a:ext cx="1286198" cy="166932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59F6C2A-3BD5-44A5-88D8-A3C9A12BAC96}"/>
              </a:ext>
            </a:extLst>
          </p:cNvPr>
          <p:cNvCxnSpPr>
            <a:cxnSpLocks/>
          </p:cNvCxnSpPr>
          <p:nvPr/>
        </p:nvCxnSpPr>
        <p:spPr>
          <a:xfrm>
            <a:off x="3339874" y="2602515"/>
            <a:ext cx="236446" cy="166932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A464B0B-2C56-4005-A5D8-58CE27508D01}"/>
              </a:ext>
            </a:extLst>
          </p:cNvPr>
          <p:cNvCxnSpPr>
            <a:cxnSpLocks/>
          </p:cNvCxnSpPr>
          <p:nvPr/>
        </p:nvCxnSpPr>
        <p:spPr>
          <a:xfrm flipH="1">
            <a:off x="5101357" y="2586159"/>
            <a:ext cx="1197844" cy="168568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19DA618-6EC1-4C27-9086-195E5A9B400E}"/>
              </a:ext>
            </a:extLst>
          </p:cNvPr>
          <p:cNvCxnSpPr>
            <a:cxnSpLocks/>
          </p:cNvCxnSpPr>
          <p:nvPr/>
        </p:nvCxnSpPr>
        <p:spPr>
          <a:xfrm>
            <a:off x="6845073" y="2602515"/>
            <a:ext cx="293644" cy="166932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E74B946-EA57-4008-8DCB-D61C94D5CA7B}"/>
              </a:ext>
            </a:extLst>
          </p:cNvPr>
          <p:cNvCxnSpPr>
            <a:cxnSpLocks/>
          </p:cNvCxnSpPr>
          <p:nvPr/>
        </p:nvCxnSpPr>
        <p:spPr>
          <a:xfrm flipH="1">
            <a:off x="8624138" y="2602515"/>
            <a:ext cx="1200582" cy="16267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FB794A-9A54-456A-97CC-AE688FFBAADD}"/>
              </a:ext>
            </a:extLst>
          </p:cNvPr>
          <p:cNvCxnSpPr>
            <a:cxnSpLocks/>
          </p:cNvCxnSpPr>
          <p:nvPr/>
        </p:nvCxnSpPr>
        <p:spPr>
          <a:xfrm>
            <a:off x="10370593" y="2602515"/>
            <a:ext cx="302955" cy="16267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92400D4-ADA7-45DA-82F7-E687B1FEC600}"/>
              </a:ext>
            </a:extLst>
          </p:cNvPr>
          <p:cNvSpPr/>
          <p:nvPr/>
        </p:nvSpPr>
        <p:spPr>
          <a:xfrm>
            <a:off x="1499344" y="4251688"/>
            <a:ext cx="2068518" cy="19536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E2455D3-C081-48BF-8998-6A9E3E6AD1FC}"/>
              </a:ext>
            </a:extLst>
          </p:cNvPr>
          <p:cNvSpPr/>
          <p:nvPr/>
        </p:nvSpPr>
        <p:spPr>
          <a:xfrm>
            <a:off x="5080849" y="4275379"/>
            <a:ext cx="2068518" cy="19536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74ECDA-F859-44AB-9FDB-F8F09A90BD01}"/>
              </a:ext>
            </a:extLst>
          </p:cNvPr>
          <p:cNvSpPr/>
          <p:nvPr/>
        </p:nvSpPr>
        <p:spPr>
          <a:xfrm>
            <a:off x="8605030" y="4246474"/>
            <a:ext cx="2068518" cy="19536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2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D157FDC0-D6F6-4CFD-BDC4-B0391F6A1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44" y="4246474"/>
            <a:ext cx="2068518" cy="201720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1A66B08-3B3C-491B-B0AA-7F933D32B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78" y="1753491"/>
            <a:ext cx="2875161" cy="207484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7C43CF8-0FDE-4B04-8D8F-E388209B8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19" y="1753491"/>
            <a:ext cx="2875161" cy="207484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08141F6-FD9C-4245-9A30-F3D0BABFA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9" y="1764818"/>
            <a:ext cx="2786645" cy="20109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BC10FE-7FC1-4FAA-93D5-D7B8355A453A}"/>
              </a:ext>
            </a:extLst>
          </p:cNvPr>
          <p:cNvSpPr txBox="1"/>
          <p:nvPr/>
        </p:nvSpPr>
        <p:spPr>
          <a:xfrm>
            <a:off x="519367" y="454645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Result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90C352A-6A4F-4D98-93E8-8D14D8BC2DDC}"/>
              </a:ext>
            </a:extLst>
          </p:cNvPr>
          <p:cNvSpPr txBox="1"/>
          <p:nvPr/>
        </p:nvSpPr>
        <p:spPr>
          <a:xfrm>
            <a:off x="1267050" y="1325101"/>
            <a:ext cx="2653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WLBG Stippling image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032DD2-B0F9-4F5C-B7D4-25FC1E2933F8}"/>
              </a:ext>
            </a:extLst>
          </p:cNvPr>
          <p:cNvSpPr txBox="1"/>
          <p:nvPr/>
        </p:nvSpPr>
        <p:spPr>
          <a:xfrm>
            <a:off x="4831070" y="1325101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Reconstructed image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FC7483-247D-426F-851D-F7BBD6F94AFF}"/>
              </a:ext>
            </a:extLst>
          </p:cNvPr>
          <p:cNvSpPr txBox="1"/>
          <p:nvPr/>
        </p:nvSpPr>
        <p:spPr>
          <a:xfrm>
            <a:off x="8624302" y="1329402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Ground Truth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BB4AFDC-3B7D-40AB-8825-FEBA623B7915}"/>
              </a:ext>
            </a:extLst>
          </p:cNvPr>
          <p:cNvCxnSpPr>
            <a:cxnSpLocks/>
          </p:cNvCxnSpPr>
          <p:nvPr/>
        </p:nvCxnSpPr>
        <p:spPr>
          <a:xfrm flipH="1">
            <a:off x="1507802" y="2429129"/>
            <a:ext cx="683652" cy="184271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59F6C2A-3BD5-44A5-88D8-A3C9A12BAC96}"/>
              </a:ext>
            </a:extLst>
          </p:cNvPr>
          <p:cNvCxnSpPr>
            <a:cxnSpLocks/>
          </p:cNvCxnSpPr>
          <p:nvPr/>
        </p:nvCxnSpPr>
        <p:spPr>
          <a:xfrm>
            <a:off x="2923121" y="2438400"/>
            <a:ext cx="653199" cy="183344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A464B0B-2C56-4005-A5D8-58CE27508D01}"/>
              </a:ext>
            </a:extLst>
          </p:cNvPr>
          <p:cNvCxnSpPr>
            <a:cxnSpLocks/>
          </p:cNvCxnSpPr>
          <p:nvPr/>
        </p:nvCxnSpPr>
        <p:spPr>
          <a:xfrm flipH="1">
            <a:off x="5101357" y="2429129"/>
            <a:ext cx="598922" cy="184271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19DA618-6EC1-4C27-9086-195E5A9B400E}"/>
              </a:ext>
            </a:extLst>
          </p:cNvPr>
          <p:cNvCxnSpPr>
            <a:cxnSpLocks/>
          </p:cNvCxnSpPr>
          <p:nvPr/>
        </p:nvCxnSpPr>
        <p:spPr>
          <a:xfrm>
            <a:off x="6445350" y="2438400"/>
            <a:ext cx="693367" cy="183344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E74B946-EA57-4008-8DCB-D61C94D5CA7B}"/>
              </a:ext>
            </a:extLst>
          </p:cNvPr>
          <p:cNvCxnSpPr>
            <a:cxnSpLocks/>
          </p:cNvCxnSpPr>
          <p:nvPr/>
        </p:nvCxnSpPr>
        <p:spPr>
          <a:xfrm flipH="1">
            <a:off x="8624138" y="2459119"/>
            <a:ext cx="644741" cy="177019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EFB794A-9A54-456A-97CC-AE688FFBAADD}"/>
              </a:ext>
            </a:extLst>
          </p:cNvPr>
          <p:cNvCxnSpPr>
            <a:cxnSpLocks/>
          </p:cNvCxnSpPr>
          <p:nvPr/>
        </p:nvCxnSpPr>
        <p:spPr>
          <a:xfrm>
            <a:off x="10028807" y="2459119"/>
            <a:ext cx="644741" cy="177019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92400D4-ADA7-45DA-82F7-E687B1FEC600}"/>
              </a:ext>
            </a:extLst>
          </p:cNvPr>
          <p:cNvSpPr/>
          <p:nvPr/>
        </p:nvSpPr>
        <p:spPr>
          <a:xfrm>
            <a:off x="1499344" y="4251687"/>
            <a:ext cx="2068518" cy="201199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51C3FFA-37C5-42E1-995E-CBBE719310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57" y="4276635"/>
            <a:ext cx="2037360" cy="1986824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B97A3FF-D474-4723-AC50-2EE67E7B8BA5}"/>
              </a:ext>
            </a:extLst>
          </p:cNvPr>
          <p:cNvSpPr/>
          <p:nvPr/>
        </p:nvSpPr>
        <p:spPr>
          <a:xfrm>
            <a:off x="5085778" y="4289914"/>
            <a:ext cx="2068518" cy="201199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80E3B12-3C93-47F6-A2E3-D46949D314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77" y="4250030"/>
            <a:ext cx="2037361" cy="1986824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B3100BE0-FACD-4D69-8AD1-F0E73D938026}"/>
              </a:ext>
            </a:extLst>
          </p:cNvPr>
          <p:cNvSpPr/>
          <p:nvPr/>
        </p:nvSpPr>
        <p:spPr>
          <a:xfrm>
            <a:off x="8621098" y="4250030"/>
            <a:ext cx="2068518" cy="201199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B04C6FB-4519-45E2-A956-A88DC0963BE4}"/>
              </a:ext>
            </a:extLst>
          </p:cNvPr>
          <p:cNvSpPr/>
          <p:nvPr/>
        </p:nvSpPr>
        <p:spPr>
          <a:xfrm>
            <a:off x="9268879" y="1762762"/>
            <a:ext cx="745071" cy="675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C98411E-CCAE-469C-8497-4B2B14729D58}"/>
              </a:ext>
            </a:extLst>
          </p:cNvPr>
          <p:cNvSpPr/>
          <p:nvPr/>
        </p:nvSpPr>
        <p:spPr>
          <a:xfrm>
            <a:off x="5700279" y="1753491"/>
            <a:ext cx="745071" cy="675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FF7DD65-1749-4E6E-9903-20AED60F2900}"/>
              </a:ext>
            </a:extLst>
          </p:cNvPr>
          <p:cNvSpPr/>
          <p:nvPr/>
        </p:nvSpPr>
        <p:spPr>
          <a:xfrm>
            <a:off x="2179443" y="1769085"/>
            <a:ext cx="745071" cy="6756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18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E75C64-6690-4C0F-8BA0-AD8816DD663A}"/>
              </a:ext>
            </a:extLst>
          </p:cNvPr>
          <p:cNvSpPr txBox="1"/>
          <p:nvPr/>
        </p:nvSpPr>
        <p:spPr>
          <a:xfrm>
            <a:off x="519367" y="454645"/>
            <a:ext cx="10225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Real-world Stippling R</a:t>
            </a:r>
            <a:r>
              <a:rPr lang="en-US" altLang="zh-CN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econstruction</a:t>
            </a:r>
            <a:endParaRPr lang="en-US" sz="3600" b="1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5737BC-7EF0-4DE0-BA33-BBF93CFAC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97" y="3947247"/>
            <a:ext cx="3258613" cy="241137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72B4CAE-A10C-4E90-96AC-DF5A71A16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97" y="1375311"/>
            <a:ext cx="3258613" cy="241137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DAEF499-543C-43D0-BA48-877037B23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976" y="1375898"/>
            <a:ext cx="3300323" cy="241078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49B09B3C-EEDF-4145-8CF1-DC86958F6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977" y="3947247"/>
            <a:ext cx="3319065" cy="245610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F973619-07C8-4E68-886D-1DBEE9A17574}"/>
              </a:ext>
            </a:extLst>
          </p:cNvPr>
          <p:cNvSpPr txBox="1"/>
          <p:nvPr/>
        </p:nvSpPr>
        <p:spPr>
          <a:xfrm>
            <a:off x="1104592" y="2411720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Stippling image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7E955F-5309-42A3-9FC7-B26D14BDF641}"/>
              </a:ext>
            </a:extLst>
          </p:cNvPr>
          <p:cNvSpPr txBox="1"/>
          <p:nvPr/>
        </p:nvSpPr>
        <p:spPr>
          <a:xfrm>
            <a:off x="857729" y="4836747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Reconstructed image</a:t>
            </a:r>
          </a:p>
        </p:txBody>
      </p:sp>
    </p:spTree>
    <p:extLst>
      <p:ext uri="{BB962C8B-B14F-4D97-AF65-F5344CB8AC3E}">
        <p14:creationId xmlns:p14="http://schemas.microsoft.com/office/powerpoint/2010/main" val="3180440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E83CBA-EC9C-4D16-98BE-7BCCA238BE5A}"/>
              </a:ext>
            </a:extLst>
          </p:cNvPr>
          <p:cNvSpPr txBox="1"/>
          <p:nvPr/>
        </p:nvSpPr>
        <p:spPr>
          <a:xfrm>
            <a:off x="455867" y="433781"/>
            <a:ext cx="9668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Stippling-Reconstruction Iteration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EBDA8B-BF0A-4A37-BECE-9A7233B8A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81" y="1898624"/>
            <a:ext cx="2382317" cy="17629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F51A6B0-891D-4E7F-9C4C-77E49F9B5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80" y="4133983"/>
            <a:ext cx="2382318" cy="17629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8D02C5-1A27-4385-B34D-BFB467AA9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02" y="1945485"/>
            <a:ext cx="2382318" cy="176291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E35A48-1575-4413-8744-4261784DB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49" y="1945485"/>
            <a:ext cx="2382317" cy="176291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63B85D1-8CA9-4071-A3D2-AF4D9F0A5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03" y="4133984"/>
            <a:ext cx="2382317" cy="17629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33A4EE-4AF5-4F6A-897C-B662F37B6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49" y="4133984"/>
            <a:ext cx="2382317" cy="17629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9D18322-47A5-4131-A4D0-31409906BE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27" y="4133984"/>
            <a:ext cx="2382316" cy="176291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5FE9E82-A899-455E-B669-BB511290A9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26" y="1945486"/>
            <a:ext cx="2382317" cy="176291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D18BF75-A8A0-4B60-B951-912444216A83}"/>
              </a:ext>
            </a:extLst>
          </p:cNvPr>
          <p:cNvSpPr txBox="1"/>
          <p:nvPr/>
        </p:nvSpPr>
        <p:spPr>
          <a:xfrm>
            <a:off x="263701" y="4676886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Stippling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21301B-F622-4115-9B39-38B4CBFBF7AF}"/>
              </a:ext>
            </a:extLst>
          </p:cNvPr>
          <p:cNvSpPr txBox="1"/>
          <p:nvPr/>
        </p:nvSpPr>
        <p:spPr>
          <a:xfrm>
            <a:off x="224109" y="2464792"/>
            <a:ext cx="1789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Reconstructed</a:t>
            </a:r>
          </a:p>
          <a:p>
            <a:r>
              <a:rPr lang="en-US" sz="1600" dirty="0">
                <a:latin typeface="Lucida Sans Typewriter" panose="020B0509030504030204" pitchFamily="49" charset="0"/>
              </a:rPr>
              <a:t> Image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8334E8-956C-4ECF-AC18-22D6A853ADD8}"/>
              </a:ext>
            </a:extLst>
          </p:cNvPr>
          <p:cNvSpPr txBox="1"/>
          <p:nvPr/>
        </p:nvSpPr>
        <p:spPr>
          <a:xfrm>
            <a:off x="2433334" y="1323848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Iteration 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6D532DA-1D72-4A24-AD9D-B7F666A98CC8}"/>
              </a:ext>
            </a:extLst>
          </p:cNvPr>
          <p:cNvSpPr txBox="1"/>
          <p:nvPr/>
        </p:nvSpPr>
        <p:spPr>
          <a:xfrm>
            <a:off x="4818340" y="1323848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Iteration 10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4860695-4729-4DAD-A971-291CB582F7E6}"/>
              </a:ext>
            </a:extLst>
          </p:cNvPr>
          <p:cNvSpPr txBox="1"/>
          <p:nvPr/>
        </p:nvSpPr>
        <p:spPr>
          <a:xfrm>
            <a:off x="7265063" y="1323848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Iteration 30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BD7034D-2727-460C-82F2-5FCD06D31288}"/>
              </a:ext>
            </a:extLst>
          </p:cNvPr>
          <p:cNvSpPr txBox="1"/>
          <p:nvPr/>
        </p:nvSpPr>
        <p:spPr>
          <a:xfrm>
            <a:off x="9711786" y="1323848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Iteration 50</a:t>
            </a:r>
          </a:p>
        </p:txBody>
      </p:sp>
    </p:spTree>
    <p:extLst>
      <p:ext uri="{BB962C8B-B14F-4D97-AF65-F5344CB8AC3E}">
        <p14:creationId xmlns:p14="http://schemas.microsoft.com/office/powerpoint/2010/main" val="2207514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7398A47-C642-45C8-8216-ADAF1C72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98" y="2804246"/>
            <a:ext cx="4637404" cy="124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25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625E65-87C9-4E2B-9F86-FAABA80F28EF}"/>
              </a:ext>
            </a:extLst>
          </p:cNvPr>
          <p:cNvSpPr txBox="1"/>
          <p:nvPr/>
        </p:nvSpPr>
        <p:spPr>
          <a:xfrm>
            <a:off x="1261984" y="3105834"/>
            <a:ext cx="9668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Weighted Linde-</a:t>
            </a:r>
            <a:r>
              <a:rPr lang="en-US" sz="3600" b="1" dirty="0" err="1">
                <a:solidFill>
                  <a:srgbClr val="333A2F"/>
                </a:solidFill>
                <a:latin typeface="Lucida Sans Typewriter" panose="020B0509030504030204" pitchFamily="49" charset="0"/>
              </a:rPr>
              <a:t>Buzo</a:t>
            </a:r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-Gray Stippling</a:t>
            </a:r>
          </a:p>
        </p:txBody>
      </p:sp>
    </p:spTree>
    <p:extLst>
      <p:ext uri="{BB962C8B-B14F-4D97-AF65-F5344CB8AC3E}">
        <p14:creationId xmlns:p14="http://schemas.microsoft.com/office/powerpoint/2010/main" val="38136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2E8F95-8B42-481A-BD93-2F9E243E5955}"/>
              </a:ext>
            </a:extLst>
          </p:cNvPr>
          <p:cNvSpPr txBox="1"/>
          <p:nvPr/>
        </p:nvSpPr>
        <p:spPr>
          <a:xfrm>
            <a:off x="504812" y="401419"/>
            <a:ext cx="520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2D Voronoi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F6E849C-B826-4060-8E86-A4669B50D746}"/>
                  </a:ext>
                </a:extLst>
              </p:cNvPr>
              <p:cNvSpPr txBox="1"/>
              <p:nvPr/>
            </p:nvSpPr>
            <p:spPr>
              <a:xfrm>
                <a:off x="731721" y="3937439"/>
                <a:ext cx="5119008" cy="3190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F6E849C-B826-4060-8E86-A4669B50D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21" y="3937439"/>
                <a:ext cx="5119008" cy="319062"/>
              </a:xfrm>
              <a:prstGeom prst="rect">
                <a:avLst/>
              </a:prstGeom>
              <a:blipFill>
                <a:blip r:embed="rId3"/>
                <a:stretch>
                  <a:fillRect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11000B1-6284-40C3-A134-5A14CFBC6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92"/>
          <a:stretch/>
        </p:blipFill>
        <p:spPr>
          <a:xfrm>
            <a:off x="1189939" y="1293454"/>
            <a:ext cx="4202573" cy="22845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4DFD0DF-9DDA-4CAD-8C1D-1850317EC409}"/>
                  </a:ext>
                </a:extLst>
              </p:cNvPr>
              <p:cNvSpPr txBox="1"/>
              <p:nvPr/>
            </p:nvSpPr>
            <p:spPr>
              <a:xfrm>
                <a:off x="1028835" y="4422447"/>
                <a:ext cx="5143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4DFD0DF-9DDA-4CAD-8C1D-1850317EC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835" y="4422447"/>
                <a:ext cx="514350" cy="276999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2DEF84-5E0B-4BE4-84DD-8DBEFFB3BD67}"/>
                  </a:ext>
                </a:extLst>
              </p:cNvPr>
              <p:cNvSpPr txBox="1"/>
              <p:nvPr/>
            </p:nvSpPr>
            <p:spPr>
              <a:xfrm>
                <a:off x="1006823" y="4855744"/>
                <a:ext cx="55837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E2DEF84-5E0B-4BE4-84DD-8DBEFFB3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23" y="4855744"/>
                <a:ext cx="558371" cy="276999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DC88FA-5F8A-48AD-A2AB-AEF7760E3D36}"/>
                  </a:ext>
                </a:extLst>
              </p:cNvPr>
              <p:cNvSpPr txBox="1"/>
              <p:nvPr/>
            </p:nvSpPr>
            <p:spPr>
              <a:xfrm>
                <a:off x="772017" y="5212822"/>
                <a:ext cx="102798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0DC88FA-5F8A-48AD-A2AB-AEF7760E3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17" y="5212822"/>
                <a:ext cx="1027984" cy="276999"/>
              </a:xfrm>
              <a:prstGeom prst="rect">
                <a:avLst/>
              </a:prstGeom>
              <a:blipFill>
                <a:blip r:embed="rId7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19810D2-9B0A-481F-B139-A4F60BB91937}"/>
                  </a:ext>
                </a:extLst>
              </p:cNvPr>
              <p:cNvSpPr txBox="1"/>
              <p:nvPr/>
            </p:nvSpPr>
            <p:spPr>
              <a:xfrm>
                <a:off x="858265" y="5655767"/>
                <a:ext cx="8554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19810D2-9B0A-481F-B139-A4F60BB9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5" y="5655767"/>
                <a:ext cx="855485" cy="276999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638BDAD-BD25-4DD9-86C0-4C3E363512BF}"/>
              </a:ext>
            </a:extLst>
          </p:cNvPr>
          <p:cNvSpPr txBox="1"/>
          <p:nvPr/>
        </p:nvSpPr>
        <p:spPr>
          <a:xfrm>
            <a:off x="1822012" y="4392512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Voronoi cells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2C0435-1E20-4EA9-8947-D208AFDB3172}"/>
              </a:ext>
            </a:extLst>
          </p:cNvPr>
          <p:cNvSpPr txBox="1"/>
          <p:nvPr/>
        </p:nvSpPr>
        <p:spPr>
          <a:xfrm>
            <a:off x="1792903" y="4794189"/>
            <a:ext cx="3393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Set of all points (pixels)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ED3127-9E40-42CD-B569-8B65B9F43882}"/>
              </a:ext>
            </a:extLst>
          </p:cNvPr>
          <p:cNvSpPr txBox="1"/>
          <p:nvPr/>
        </p:nvSpPr>
        <p:spPr>
          <a:xfrm>
            <a:off x="1800001" y="5170590"/>
            <a:ext cx="4011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Distance between point x and y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729843-431C-4D10-AB65-C085F0BEA9AA}"/>
              </a:ext>
            </a:extLst>
          </p:cNvPr>
          <p:cNvSpPr txBox="1"/>
          <p:nvPr/>
        </p:nvSpPr>
        <p:spPr>
          <a:xfrm>
            <a:off x="1792903" y="5589223"/>
            <a:ext cx="4134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Site (one of these given points)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2FC7E37-9FD5-4E51-AFAA-FC4BE878A7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4958" y="1047750"/>
            <a:ext cx="3782662" cy="18811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3E1B72F-2E61-430A-A6DF-4B0B52D937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5220" y="3157863"/>
            <a:ext cx="3782662" cy="235128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E41BAC7-6D1F-40FD-BA3B-EC11B91B3A09}"/>
              </a:ext>
            </a:extLst>
          </p:cNvPr>
          <p:cNvSpPr txBox="1"/>
          <p:nvPr/>
        </p:nvSpPr>
        <p:spPr>
          <a:xfrm>
            <a:off x="7121750" y="5707005"/>
            <a:ext cx="3764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ucida Sans Typewriter" panose="020B0509030504030204" pitchFamily="49" charset="0"/>
              </a:rPr>
              <a:t>Voronoi diagram in visual art</a:t>
            </a:r>
          </a:p>
        </p:txBody>
      </p:sp>
    </p:spTree>
    <p:extLst>
      <p:ext uri="{BB962C8B-B14F-4D97-AF65-F5344CB8AC3E}">
        <p14:creationId xmlns:p14="http://schemas.microsoft.com/office/powerpoint/2010/main" val="827984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625E65-87C9-4E2B-9F86-FAABA80F28EF}"/>
              </a:ext>
            </a:extLst>
          </p:cNvPr>
          <p:cNvSpPr txBox="1"/>
          <p:nvPr/>
        </p:nvSpPr>
        <p:spPr>
          <a:xfrm>
            <a:off x="594899" y="418391"/>
            <a:ext cx="6320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Weighted LBG Stippling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AFCCF0-4F16-9C4B-C0EF-7C2045D9EAB2}"/>
              </a:ext>
            </a:extLst>
          </p:cNvPr>
          <p:cNvSpPr txBox="1"/>
          <p:nvPr/>
        </p:nvSpPr>
        <p:spPr>
          <a:xfrm>
            <a:off x="642119" y="5179491"/>
            <a:ext cx="347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Compute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Corresponding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Voronoi</a:t>
            </a:r>
            <a:r>
              <a:rPr lang="zh-CN" altLang="en-US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Diagram</a:t>
            </a:r>
            <a:endParaRPr lang="zh-CN" altLang="en-US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040722-ABAF-7F3A-A73C-71236458BACD}"/>
              </a:ext>
            </a:extLst>
          </p:cNvPr>
          <p:cNvSpPr txBox="1"/>
          <p:nvPr/>
        </p:nvSpPr>
        <p:spPr>
          <a:xfrm>
            <a:off x="594899" y="2633979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2325F9-679F-43DF-31AF-8E74379F35FE}"/>
              </a:ext>
            </a:extLst>
          </p:cNvPr>
          <p:cNvSpPr txBox="1"/>
          <p:nvPr/>
        </p:nvSpPr>
        <p:spPr>
          <a:xfrm>
            <a:off x="1775513" y="1932086"/>
            <a:ext cx="1190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</a:rPr>
              <a:t>﻿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Density</a:t>
            </a:r>
            <a:endParaRPr lang="zh-CN" altLang="en-US" sz="2400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528A5990-31B7-9F28-DE7A-F33719520F1E}"/>
              </a:ext>
            </a:extLst>
          </p:cNvPr>
          <p:cNvCxnSpPr>
            <a:cxnSpLocks/>
          </p:cNvCxnSpPr>
          <p:nvPr/>
        </p:nvCxnSpPr>
        <p:spPr>
          <a:xfrm flipH="1">
            <a:off x="3238134" y="2189423"/>
            <a:ext cx="432718" cy="0"/>
          </a:xfrm>
          <a:prstGeom prst="straightConnector1">
            <a:avLst/>
          </a:prstGeom>
          <a:ln w="381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7C0A577-134C-919F-44BB-B2F6FFC81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610881"/>
            <a:ext cx="7083696" cy="44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97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625E65-87C9-4E2B-9F86-FAABA80F28EF}"/>
              </a:ext>
            </a:extLst>
          </p:cNvPr>
          <p:cNvSpPr txBox="1"/>
          <p:nvPr/>
        </p:nvSpPr>
        <p:spPr>
          <a:xfrm>
            <a:off x="594899" y="418391"/>
            <a:ext cx="6320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Weighted LBG Stippling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E3D0057-98FD-8777-4D3D-CEE459D7F89F}"/>
                  </a:ext>
                </a:extLst>
              </p:cNvPr>
              <p:cNvSpPr txBox="1"/>
              <p:nvPr/>
            </p:nvSpPr>
            <p:spPr>
              <a:xfrm>
                <a:off x="966858" y="2023310"/>
                <a:ext cx="46435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Lucida Sans Typewriter" panose="020B0509030504030204" pitchFamily="49" charset="0"/>
                  </a:rPr>
                  <a:t>Determine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﻿ an upper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Lucida Sans Typewriter" panose="020B0509030504030204" pitchFamily="49" charset="0"/>
                  </a:rPr>
                  <a:t>and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a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lower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threshold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zh-CN" altLang="en-US" dirty="0">
                  <a:latin typeface="Lucida Sans Typewriter" panose="020B0509030504030204" pitchFamily="49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E3D0057-98FD-8777-4D3D-CEE459D7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58" y="2023310"/>
                <a:ext cx="4643528" cy="646331"/>
              </a:xfrm>
              <a:prstGeom prst="rect">
                <a:avLst/>
              </a:prstGeom>
              <a:blipFill>
                <a:blip r:embed="rId3"/>
                <a:stretch>
                  <a:fillRect l="-1183" t="-5660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107BBA-9E79-C68A-175D-D1A838659F05}"/>
                  </a:ext>
                </a:extLst>
              </p:cNvPr>
              <p:cNvSpPr txBox="1"/>
              <p:nvPr/>
            </p:nvSpPr>
            <p:spPr>
              <a:xfrm>
                <a:off x="966858" y="2992578"/>
                <a:ext cx="6099716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Lucida Sans Typewriter" panose="020B0509030504030204" pitchFamily="49" charset="0"/>
                  </a:rPr>
                  <a:t>﻿For each Voronoi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C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ell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𝑣𝑐</m:t>
                    </m:r>
                  </m:oMath>
                </a14:m>
                <a:endParaRPr lang="zh-CN" altLang="en-US" dirty="0">
                  <a:latin typeface="Lucida Sans Typewriter" panose="020B05090305040302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Lucida Sans Typewriter" panose="020B0509030504030204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𝑑𝑒𝑛𝑠𝑖𝑡𝑦</m:t>
                    </m:r>
                  </m:oMath>
                </a14:m>
                <a:r>
                  <a:rPr lang="en-US" altLang="zh-CN" dirty="0">
                    <a:latin typeface="Lucida Sans Typewriter" panose="020B0509030504030204" pitchFamily="49" charset="0"/>
                  </a:rPr>
                  <a:t> ←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𝑣𝑐</m:t>
                    </m:r>
                  </m:oMath>
                </a14:m>
                <a:r>
                  <a:rPr lang="en-US" altLang="zh-CN" dirty="0">
                    <a:latin typeface="Lucida Sans Typewriter" panose="020B0509030504030204" pitchFamily="49" charset="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𝑠𝑢𝑚𝐷𝑒𝑛𝑠𝑖𝑡𝑦</m:t>
                    </m:r>
                  </m:oMath>
                </a14:m>
                <a:r>
                  <a:rPr lang="zh-CN" altLang="en-US" dirty="0">
                    <a:latin typeface="Lucida Sans Typewriter" panose="020B0509030504030204" pitchFamily="49" charset="0"/>
                  </a:rPr>
                  <a:t>        </a:t>
                </a:r>
                <a:endParaRPr lang="en-US" altLang="zh-CN" dirty="0">
                  <a:latin typeface="Lucida Sans Typewriter" panose="020B0509030504030204" pitchFamily="49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Lucida Sans Typewriter" panose="020B0509030504030204" pitchFamily="49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Lucida Sans Typewriter" panose="020B0509030504030204" pitchFamily="49" charset="0"/>
                  </a:rPr>
                  <a:t>   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if  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𝑑𝑒𝑛𝑠𝑖𝑡𝑦</m:t>
                    </m:r>
                  </m:oMath>
                </a14:m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&lt;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r>
                  <a:rPr lang="en-US" altLang="zh-CN" dirty="0">
                    <a:latin typeface="Lucida Sans Typewriter" panose="020B0509030504030204" pitchFamily="49" charset="0"/>
                  </a:rPr>
                  <a:t>  :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: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Lucida Sans Typewriter" panose="020B0509030504030204" pitchFamily="49" charset="0"/>
                  </a:rPr>
                  <a:t>remove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Lucida Sans Typewriter" panose="020B0509030504030204" pitchFamily="49" charset="0"/>
                  </a:rPr>
                  <a:t>   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if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&lt;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𝑑𝑒𝑛𝑠𝑖𝑡𝑦</m:t>
                    </m:r>
                  </m:oMath>
                </a14:m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&lt;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latin typeface="Lucida Sans Typewriter" panose="020B0509030504030204" pitchFamily="49" charset="0"/>
                      </a:rPr>
                      <m:t>:</m:t>
                    </m:r>
                    <m:r>
                      <m:rPr>
                        <m:nor/>
                      </m:rPr>
                      <a:rPr lang="zh-CN" altLang="en-US" dirty="0">
                        <a:latin typeface="Lucida Sans Typewriter" panose="020B0509030504030204" pitchFamily="49" charset="0"/>
                      </a:rPr>
                      <m:t> </m:t>
                    </m:r>
                  </m:oMath>
                </a14:m>
                <a: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Lucida Sans Typewriter" panose="020B0509030504030204" pitchFamily="49" charset="0"/>
                  </a:rPr>
                  <a:t>keep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Lucida Sans Typewriter" panose="020B0509030504030204" pitchFamily="49" charset="0"/>
                  </a:rPr>
                  <a:t>   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if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𝑑𝑒𝑛𝑠𝑖𝑡𝑦</m:t>
                    </m:r>
                  </m:oMath>
                </a14:m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&gt;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zh-CN" altLang="en-US" dirty="0">
                    <a:latin typeface="Lucida Sans Typewriter" panose="020B0509030504030204" pitchFamily="49" charset="0"/>
                  </a:rPr>
                  <a:t>   </a:t>
                </a:r>
                <a:r>
                  <a:rPr lang="en-US" altLang="zh-CN" dirty="0">
                    <a:latin typeface="Lucida Sans Typewriter" panose="020B0509030504030204" pitchFamily="49" charset="0"/>
                  </a:rPr>
                  <a:t>:</a:t>
                </a:r>
                <a:r>
                  <a:rPr lang="zh-CN" altLang="en-US" dirty="0">
                    <a:latin typeface="Lucida Sans Typewriter" panose="020B0509030504030204" pitchFamily="49" charset="0"/>
                  </a:rPr>
                  <a:t> </a:t>
                </a:r>
                <a:r>
                  <a:rPr lang="en-US" altLang="zh-CN" b="1" dirty="0">
                    <a:solidFill>
                      <a:schemeClr val="accent6">
                        <a:lumMod val="50000"/>
                      </a:schemeClr>
                    </a:solidFill>
                    <a:latin typeface="Lucida Sans Typewriter" panose="020B0509030504030204" pitchFamily="49" charset="0"/>
                  </a:rPr>
                  <a:t>split</a:t>
                </a:r>
                <a:endParaRPr lang="zh-CN" altLang="en-US" b="1" dirty="0">
                  <a:solidFill>
                    <a:schemeClr val="accent6">
                      <a:lumMod val="50000"/>
                    </a:schemeClr>
                  </a:solidFill>
                  <a:latin typeface="Lucida Sans Typewriter" panose="020B0509030504030204" pitchFamily="49" charset="0"/>
                </a:endParaRPr>
              </a:p>
              <a:p>
                <a:r>
                  <a:rPr lang="en-US" altLang="zh-CN" dirty="0"/>
                  <a:t>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8107BBA-9E79-C68A-175D-D1A83865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58" y="2992578"/>
                <a:ext cx="6099716" cy="2862322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996F49D-D8F5-6C14-8D4D-C7E14ED88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495" y="1682926"/>
            <a:ext cx="5715606" cy="4171974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24B12F14-E28D-2655-2844-8C9C0B94F5AD}"/>
              </a:ext>
            </a:extLst>
          </p:cNvPr>
          <p:cNvGrpSpPr/>
          <p:nvPr/>
        </p:nvGrpSpPr>
        <p:grpSpPr>
          <a:xfrm>
            <a:off x="5398301" y="4442792"/>
            <a:ext cx="126503" cy="127240"/>
            <a:chOff x="5391150" y="4071626"/>
            <a:chExt cx="210732" cy="186049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E05ACBB3-25A9-BF5C-77B9-48D5AC4FC6DC}"/>
                </a:ext>
              </a:extLst>
            </p:cNvPr>
            <p:cNvCxnSpPr>
              <a:cxnSpLocks/>
            </p:cNvCxnSpPr>
            <p:nvPr/>
          </p:nvCxnSpPr>
          <p:spPr>
            <a:xfrm>
              <a:off x="5391150" y="4071626"/>
              <a:ext cx="210732" cy="18604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43D7F539-5BDB-F788-14A0-2A2518291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1150" y="4071626"/>
              <a:ext cx="210732" cy="18604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CD16222D-CB71-C264-23AE-BACB2CBBC635}"/>
              </a:ext>
            </a:extLst>
          </p:cNvPr>
          <p:cNvSpPr/>
          <p:nvPr/>
        </p:nvSpPr>
        <p:spPr>
          <a:xfrm>
            <a:off x="5416827" y="4892969"/>
            <a:ext cx="89452" cy="9939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10D44F-1F49-E973-9BBB-112CF8F2922F}"/>
              </a:ext>
            </a:extLst>
          </p:cNvPr>
          <p:cNvSpPr/>
          <p:nvPr/>
        </p:nvSpPr>
        <p:spPr>
          <a:xfrm>
            <a:off x="5420259" y="5285766"/>
            <a:ext cx="96077" cy="106019"/>
          </a:xfrm>
          <a:prstGeom prst="rect">
            <a:avLst/>
          </a:prstGeom>
          <a:solidFill>
            <a:srgbClr val="8EFA00"/>
          </a:solidFill>
          <a:ln>
            <a:solidFill>
              <a:srgbClr val="8EFA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813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625E65-87C9-4E2B-9F86-FAABA80F28EF}"/>
              </a:ext>
            </a:extLst>
          </p:cNvPr>
          <p:cNvSpPr txBox="1"/>
          <p:nvPr/>
        </p:nvSpPr>
        <p:spPr>
          <a:xfrm>
            <a:off x="594899" y="418391"/>
            <a:ext cx="576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Adaptive</a:t>
            </a:r>
            <a:r>
              <a:rPr lang="zh-CN" alt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Point Sizes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CBDF74-4FEF-9F35-4302-BAAF0F0DD277}"/>
              </a:ext>
            </a:extLst>
          </p:cNvPr>
          <p:cNvSpPr txBox="1"/>
          <p:nvPr/>
        </p:nvSpPr>
        <p:spPr>
          <a:xfrm>
            <a:off x="3900119" y="2934883"/>
            <a:ext cx="3329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04F341-B29F-8B79-1C44-5611DE53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988" y="1328493"/>
            <a:ext cx="3229020" cy="451603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182247-B549-0BA6-2880-0EFAB9C17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38" y="1328493"/>
            <a:ext cx="3226563" cy="451603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1950E5A-FE68-6987-41E6-80BA631CF588}"/>
              </a:ext>
            </a:extLst>
          </p:cNvPr>
          <p:cNvSpPr txBox="1"/>
          <p:nvPr/>
        </p:nvSpPr>
        <p:spPr>
          <a:xfrm>
            <a:off x="3128436" y="5958346"/>
            <a:ext cx="1064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Before</a:t>
            </a:r>
            <a:endParaRPr lang="zh-CN" altLang="en-US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939E73-99A9-334D-29A5-951816B9BE5C}"/>
              </a:ext>
            </a:extLst>
          </p:cNvPr>
          <p:cNvSpPr txBox="1"/>
          <p:nvPr/>
        </p:nvSpPr>
        <p:spPr>
          <a:xfrm>
            <a:off x="7999400" y="5958346"/>
            <a:ext cx="1356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After</a:t>
            </a:r>
            <a:endParaRPr lang="zh-CN" altLang="en-US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AF76E8-20F5-4A2B-9004-E86B0CE7DC35}"/>
              </a:ext>
            </a:extLst>
          </p:cNvPr>
          <p:cNvCxnSpPr/>
          <p:nvPr/>
        </p:nvCxnSpPr>
        <p:spPr>
          <a:xfrm>
            <a:off x="5471160" y="3601720"/>
            <a:ext cx="1219200" cy="0"/>
          </a:xfrm>
          <a:prstGeom prst="straightConnector1">
            <a:avLst/>
          </a:prstGeom>
          <a:ln w="889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3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625E65-87C9-4E2B-9F86-FAABA80F28EF}"/>
              </a:ext>
            </a:extLst>
          </p:cNvPr>
          <p:cNvSpPr txBox="1"/>
          <p:nvPr/>
        </p:nvSpPr>
        <p:spPr>
          <a:xfrm>
            <a:off x="594899" y="418391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Video Stippling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DB2D59F-8990-4AF0-6458-2AC41D12E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4" y="1801624"/>
            <a:ext cx="4879260" cy="275123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67D873-6A7C-223E-4E70-2FE8342B2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25" y="1801624"/>
            <a:ext cx="4879260" cy="27512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82A64C1-9FC7-4DD1-9A7A-E5E0CCA81008}"/>
              </a:ext>
            </a:extLst>
          </p:cNvPr>
          <p:cNvCxnSpPr>
            <a:cxnSpLocks/>
          </p:cNvCxnSpPr>
          <p:nvPr/>
        </p:nvCxnSpPr>
        <p:spPr>
          <a:xfrm>
            <a:off x="5782733" y="3177241"/>
            <a:ext cx="584200" cy="0"/>
          </a:xfrm>
          <a:prstGeom prst="straightConnector1">
            <a:avLst/>
          </a:prstGeom>
          <a:ln w="63500">
            <a:solidFill>
              <a:srgbClr val="333A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7EA806D-5276-4D5F-BC85-C04AF5663E97}"/>
              </a:ext>
            </a:extLst>
          </p:cNvPr>
          <p:cNvSpPr txBox="1"/>
          <p:nvPr/>
        </p:nvSpPr>
        <p:spPr>
          <a:xfrm>
            <a:off x="1604330" y="4878909"/>
            <a:ext cx="3221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S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tipple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each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frame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endParaRPr lang="en-US" altLang="zh-CN" sz="1800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  <a:p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from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the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beginning</a:t>
            </a:r>
            <a:endParaRPr lang="en-US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F18898-D66F-43F3-8B75-E27A2A4D48B4}"/>
              </a:ext>
            </a:extLst>
          </p:cNvPr>
          <p:cNvSpPr txBox="1"/>
          <p:nvPr/>
        </p:nvSpPr>
        <p:spPr>
          <a:xfrm>
            <a:off x="6699435" y="4860965"/>
            <a:ext cx="4879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Lucida Sans Typewriter" panose="020B0509030504030204" pitchFamily="49" charset="0"/>
              </a:rPr>
              <a:t>  </a:t>
            </a:r>
            <a:r>
              <a:rPr lang="en-US" altLang="zh-CN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U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se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last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frame’s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output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endParaRPr lang="en-US" altLang="zh-CN" sz="1800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  <a:p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       as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this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frame’s</a:t>
            </a:r>
            <a:r>
              <a:rPr lang="zh-CN" altLang="en-US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zh-CN" sz="1800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input</a:t>
            </a:r>
            <a:endParaRPr lang="en-US" dirty="0">
              <a:solidFill>
                <a:srgbClr val="333A2F"/>
              </a:solidFill>
              <a:latin typeface="Lucida Sans Typewriter" panose="020B05090305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15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7625E65-87C9-4E2B-9F86-FAABA80F28EF}"/>
              </a:ext>
            </a:extLst>
          </p:cNvPr>
          <p:cNvSpPr txBox="1"/>
          <p:nvPr/>
        </p:nvSpPr>
        <p:spPr>
          <a:xfrm>
            <a:off x="1819829" y="3105834"/>
            <a:ext cx="855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333A2F"/>
                </a:solidFill>
                <a:latin typeface="Lucida Sans Typewriter" panose="020B0509030504030204" pitchFamily="49" charset="0"/>
              </a:rPr>
              <a:t>Multi-Class Inverted Stippling</a:t>
            </a:r>
          </a:p>
        </p:txBody>
      </p:sp>
    </p:spTree>
    <p:extLst>
      <p:ext uri="{BB962C8B-B14F-4D97-AF65-F5344CB8AC3E}">
        <p14:creationId xmlns:p14="http://schemas.microsoft.com/office/powerpoint/2010/main" val="20740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memoria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51" y="2881495"/>
            <a:ext cx="786765" cy="1180465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8165621" y="2492127"/>
            <a:ext cx="1744980" cy="3035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﻿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</a:rPr>
              <a:t>within-class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333A2F"/>
              </a:solidFill>
              <a:effectLst/>
              <a:uLnTx/>
              <a:uFillTx/>
              <a:latin typeface="Lucida Sans Typewriter" panose="020B0509030504030204" pitchFamily="49" charset="0"/>
              <a:ea typeface="等线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88842" y="4360289"/>
            <a:ext cx="1744980" cy="3035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</a:rPr>
              <a:t>cross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等线" panose="02010600030101010101" pitchFamily="2" charset="-122"/>
              </a:rPr>
              <a:t>-class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580420" y="1282986"/>
            <a:ext cx="1443069" cy="2107283"/>
            <a:chOff x="7074" y="-529"/>
            <a:chExt cx="2776" cy="4963"/>
          </a:xfrm>
        </p:grpSpPr>
        <p:grpSp>
          <p:nvGrpSpPr>
            <p:cNvPr id="40" name="组合 39"/>
            <p:cNvGrpSpPr/>
            <p:nvPr/>
          </p:nvGrpSpPr>
          <p:grpSpPr>
            <a:xfrm>
              <a:off x="7074" y="-529"/>
              <a:ext cx="2748" cy="1682"/>
              <a:chOff x="7074" y="-529"/>
              <a:chExt cx="2748" cy="1682"/>
            </a:xfrm>
          </p:grpSpPr>
          <p:cxnSp>
            <p:nvCxnSpPr>
              <p:cNvPr id="35" name="直接箭头连接符 34"/>
              <p:cNvCxnSpPr>
                <a:cxnSpLocks/>
              </p:cNvCxnSpPr>
              <p:nvPr/>
            </p:nvCxnSpPr>
            <p:spPr>
              <a:xfrm flipV="1">
                <a:off x="8014" y="228"/>
                <a:ext cx="1553" cy="925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sysDot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7" name="文本框 36"/>
              <p:cNvSpPr txBox="1"/>
              <p:nvPr/>
            </p:nvSpPr>
            <p:spPr>
              <a:xfrm rot="19961918">
                <a:off x="7074" y="-529"/>
                <a:ext cx="2748" cy="66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Lucida Sans Typewriter" panose="020B0509030504030204" pitchFamily="49" charset="0"/>
                    <a:ea typeface="等线" panose="02010600030101010101" pitchFamily="2" charset="-122"/>
                  </a:rPr>
                  <a:t>lower-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Lucida Sans Typewriter" panose="020B0509030504030204" pitchFamily="49" charset="0"/>
                    <a:ea typeface="等线" panose="02010600030101010101" pitchFamily="2" charset="-122"/>
                  </a:rPr>
                  <a:t>density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7475" y="3244"/>
              <a:ext cx="2375" cy="1190"/>
              <a:chOff x="7475" y="3244"/>
              <a:chExt cx="2375" cy="1190"/>
            </a:xfrm>
          </p:grpSpPr>
          <p:cxnSp>
            <p:nvCxnSpPr>
              <p:cNvPr id="36" name="直接箭头连接符 35"/>
              <p:cNvCxnSpPr>
                <a:cxnSpLocks/>
              </p:cNvCxnSpPr>
              <p:nvPr/>
            </p:nvCxnSpPr>
            <p:spPr>
              <a:xfrm>
                <a:off x="8080" y="3244"/>
                <a:ext cx="1554" cy="101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sysDot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8" name="文本框 37"/>
              <p:cNvSpPr txBox="1"/>
              <p:nvPr/>
            </p:nvSpPr>
            <p:spPr>
              <a:xfrm rot="1669696">
                <a:off x="7475" y="3660"/>
                <a:ext cx="2375" cy="774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Lucida Sans Typewriter" panose="020B0509030504030204" pitchFamily="49" charset="0"/>
                    <a:ea typeface="等线" panose="02010600030101010101" pitchFamily="2" charset="-122"/>
                  </a:rPr>
                  <a:t>higher-density</a:t>
                </a:r>
              </a:p>
            </p:txBody>
          </p:sp>
        </p:grp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1779417-D3D8-E130-850A-B4A5F19E6004}"/>
              </a:ext>
            </a:extLst>
          </p:cNvPr>
          <p:cNvGrpSpPr/>
          <p:nvPr/>
        </p:nvGrpSpPr>
        <p:grpSpPr>
          <a:xfrm>
            <a:off x="1659426" y="1331133"/>
            <a:ext cx="2073742" cy="5062326"/>
            <a:chOff x="1659426" y="1331133"/>
            <a:chExt cx="2073742" cy="5062326"/>
          </a:xfrm>
        </p:grpSpPr>
        <p:grpSp>
          <p:nvGrpSpPr>
            <p:cNvPr id="32" name="组合 31"/>
            <p:cNvGrpSpPr/>
            <p:nvPr/>
          </p:nvGrpSpPr>
          <p:grpSpPr>
            <a:xfrm>
              <a:off x="2167076" y="1331133"/>
              <a:ext cx="1566092" cy="5062326"/>
              <a:chOff x="1586" y="937"/>
              <a:chExt cx="2771" cy="9261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865" y="4520"/>
                <a:ext cx="2492" cy="5678"/>
                <a:chOff x="1865" y="4520"/>
                <a:chExt cx="2492" cy="5678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865" y="4520"/>
                  <a:ext cx="2492" cy="6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AD47">
                          <a:lumMod val="50000"/>
                        </a:srgbClr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﻿</a:t>
                  </a:r>
                  <a:r>
                    <a:rPr kumimoji="0" lang="en-US" altLang="zh-CN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33A2F"/>
                      </a:solidFill>
                      <a:effectLst/>
                      <a:uLnTx/>
                      <a:uFillTx/>
                      <a:latin typeface="Lucida Sans Typewriter" panose="020B0509030504030204" pitchFamily="49" charset="0"/>
                      <a:ea typeface="等线" panose="02010600030101010101" pitchFamily="2" charset="-122"/>
                    </a:rPr>
                    <a:t>Layer1</a:t>
                  </a: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1877" y="9353"/>
                  <a:ext cx="1875" cy="8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33A2F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rPr>
                    <a:t>﻿</a:t>
                  </a:r>
                  <a:r>
                    <a:rPr kumimoji="0" lang="en-US" altLang="zh-CN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33A2F"/>
                      </a:solidFill>
                      <a:effectLst/>
                      <a:uLnTx/>
                      <a:uFillTx/>
                      <a:latin typeface="Lucida Sans Typewriter" panose="020B0509030504030204" pitchFamily="49" charset="0"/>
                      <a:ea typeface="等线" panose="02010600030101010101" pitchFamily="2" charset="-122"/>
                    </a:rPr>
                    <a:t>Layer2</a:t>
                  </a:r>
                  <a:endPara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Lucida Sans Typewriter" panose="020B0509030504030204" pitchFamily="49" charset="0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586" y="937"/>
                <a:ext cx="2410" cy="8597"/>
                <a:chOff x="1586" y="937"/>
                <a:chExt cx="2410" cy="8597"/>
              </a:xfrm>
            </p:grpSpPr>
            <p:pic>
              <p:nvPicPr>
                <p:cNvPr id="29" name="图片 28" descr="memorial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86" y="937"/>
                  <a:ext cx="2377" cy="3567"/>
                </a:xfrm>
                <a:prstGeom prst="rect">
                  <a:avLst/>
                </a:prstGeom>
              </p:spPr>
            </p:pic>
            <p:pic>
              <p:nvPicPr>
                <p:cNvPr id="30" name="图片 29" descr="layer-1_ffffff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08" y="5952"/>
                  <a:ext cx="2388" cy="3582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9" name="直接箭头连接符 16">
              <a:extLst>
                <a:ext uri="{FF2B5EF4-FFF2-40B4-BE49-F238E27FC236}">
                  <a16:creationId xmlns:a16="http://schemas.microsoft.com/office/drawing/2014/main" id="{CC192548-670B-9679-AA0A-5C3C693D6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9426" y="2253133"/>
              <a:ext cx="372999" cy="340561"/>
            </a:xfrm>
            <a:prstGeom prst="straightConnector1">
              <a:avLst/>
            </a:prstGeom>
            <a:ln w="88900">
              <a:solidFill>
                <a:srgbClr val="333A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16">
              <a:extLst>
                <a:ext uri="{FF2B5EF4-FFF2-40B4-BE49-F238E27FC236}">
                  <a16:creationId xmlns:a16="http://schemas.microsoft.com/office/drawing/2014/main" id="{2A2077DC-A590-20CE-C203-9D96FE7EE28B}"/>
                </a:ext>
              </a:extLst>
            </p:cNvPr>
            <p:cNvCxnSpPr>
              <a:cxnSpLocks/>
            </p:cNvCxnSpPr>
            <p:nvPr/>
          </p:nvCxnSpPr>
          <p:spPr>
            <a:xfrm>
              <a:off x="1659426" y="4390992"/>
              <a:ext cx="324489" cy="340561"/>
            </a:xfrm>
            <a:prstGeom prst="straightConnector1">
              <a:avLst/>
            </a:prstGeom>
            <a:ln w="88900">
              <a:solidFill>
                <a:srgbClr val="333A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496C51D-D6E9-582B-B855-E1EEC8C6084F}"/>
              </a:ext>
            </a:extLst>
          </p:cNvPr>
          <p:cNvGrpSpPr/>
          <p:nvPr/>
        </p:nvGrpSpPr>
        <p:grpSpPr>
          <a:xfrm>
            <a:off x="3773038" y="1664164"/>
            <a:ext cx="2253143" cy="4399539"/>
            <a:chOff x="3729655" y="1599987"/>
            <a:chExt cx="2253143" cy="4399539"/>
          </a:xfrm>
        </p:grpSpPr>
        <p:grpSp>
          <p:nvGrpSpPr>
            <p:cNvPr id="41" name="组合 40"/>
            <p:cNvGrpSpPr/>
            <p:nvPr/>
          </p:nvGrpSpPr>
          <p:grpSpPr>
            <a:xfrm>
              <a:off x="4433177" y="1599987"/>
              <a:ext cx="1549621" cy="4399539"/>
              <a:chOff x="5545" y="2259"/>
              <a:chExt cx="3004" cy="860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5545" y="2259"/>
                <a:ext cx="3004" cy="7824"/>
                <a:chOff x="5545" y="2169"/>
                <a:chExt cx="3004" cy="7824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24" t="2870" r="1884" b="3707"/>
                <a:stretch/>
              </p:blipFill>
              <p:spPr>
                <a:xfrm>
                  <a:off x="5545" y="2169"/>
                  <a:ext cx="2938" cy="2767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382" t="4606" r="2295" b="2683"/>
                <a:stretch/>
              </p:blipFill>
              <p:spPr>
                <a:xfrm>
                  <a:off x="5610" y="7226"/>
                  <a:ext cx="2939" cy="2767"/>
                </a:xfrm>
                <a:prstGeom prst="rect">
                  <a:avLst/>
                </a:prstGeom>
              </p:spPr>
            </p:pic>
          </p:grpSp>
          <p:sp>
            <p:nvSpPr>
              <p:cNvPr id="5" name="文本框 4"/>
              <p:cNvSpPr txBox="1"/>
              <p:nvPr/>
            </p:nvSpPr>
            <p:spPr>
              <a:xfrm>
                <a:off x="6142" y="9964"/>
                <a:ext cx="1875" cy="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﻿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Lucida Sans Typewriter" panose="020B0509030504030204" pitchFamily="49" charset="0"/>
                    <a:ea typeface="等线" panose="02010600030101010101" pitchFamily="2" charset="-122"/>
                  </a:rPr>
                  <a:t>Init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A2F"/>
                  </a:solidFill>
                  <a:effectLst/>
                  <a:uLnTx/>
                  <a:uFillTx/>
                  <a:latin typeface="Lucida Sans Typewriter" panose="020B0509030504030204" pitchFamily="49" charset="0"/>
                  <a:ea typeface="等线" panose="02010600030101010101" pitchFamily="2" charset="-122"/>
                </a:endParaRPr>
              </a:p>
            </p:txBody>
          </p:sp>
        </p:grpSp>
        <p:cxnSp>
          <p:nvCxnSpPr>
            <p:cNvPr id="54" name="直接箭头连接符 16">
              <a:extLst>
                <a:ext uri="{FF2B5EF4-FFF2-40B4-BE49-F238E27FC236}">
                  <a16:creationId xmlns:a16="http://schemas.microsoft.com/office/drawing/2014/main" id="{47D093B3-14EB-85DC-D7B7-00C89B668E93}"/>
                </a:ext>
              </a:extLst>
            </p:cNvPr>
            <p:cNvCxnSpPr>
              <a:cxnSpLocks/>
            </p:cNvCxnSpPr>
            <p:nvPr/>
          </p:nvCxnSpPr>
          <p:spPr>
            <a:xfrm>
              <a:off x="3729655" y="2346622"/>
              <a:ext cx="455563" cy="0"/>
            </a:xfrm>
            <a:prstGeom prst="straightConnector1">
              <a:avLst/>
            </a:prstGeom>
            <a:ln w="88900">
              <a:solidFill>
                <a:srgbClr val="333A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16">
              <a:extLst>
                <a:ext uri="{FF2B5EF4-FFF2-40B4-BE49-F238E27FC236}">
                  <a16:creationId xmlns:a16="http://schemas.microsoft.com/office/drawing/2014/main" id="{06D61B94-72A3-223A-C2B6-1305B92E3775}"/>
                </a:ext>
              </a:extLst>
            </p:cNvPr>
            <p:cNvCxnSpPr>
              <a:cxnSpLocks/>
            </p:cNvCxnSpPr>
            <p:nvPr/>
          </p:nvCxnSpPr>
          <p:spPr>
            <a:xfrm>
              <a:off x="3729655" y="4749979"/>
              <a:ext cx="455563" cy="0"/>
            </a:xfrm>
            <a:prstGeom prst="straightConnector1">
              <a:avLst/>
            </a:prstGeom>
            <a:ln w="88900">
              <a:solidFill>
                <a:srgbClr val="333A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40AADF3D-B073-E171-0A15-50C4F90E2466}"/>
              </a:ext>
            </a:extLst>
          </p:cNvPr>
          <p:cNvGrpSpPr/>
          <p:nvPr/>
        </p:nvGrpSpPr>
        <p:grpSpPr>
          <a:xfrm>
            <a:off x="6244940" y="1331133"/>
            <a:ext cx="2259017" cy="4998555"/>
            <a:chOff x="6180769" y="1257182"/>
            <a:chExt cx="2259017" cy="4998555"/>
          </a:xfrm>
        </p:grpSpPr>
        <p:grpSp>
          <p:nvGrpSpPr>
            <p:cNvPr id="42" name="组合 41"/>
            <p:cNvGrpSpPr/>
            <p:nvPr/>
          </p:nvGrpSpPr>
          <p:grpSpPr>
            <a:xfrm>
              <a:off x="6889369" y="1257182"/>
              <a:ext cx="1550417" cy="4998555"/>
              <a:chOff x="9576" y="310"/>
              <a:chExt cx="3426" cy="10482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9576" y="310"/>
                <a:ext cx="3426" cy="9749"/>
                <a:chOff x="9614" y="310"/>
                <a:chExt cx="3426" cy="9749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 rotWithShape="1">
                <a:blip r:embed="rId7"/>
                <a:srcRect r="1268"/>
                <a:stretch/>
              </p:blipFill>
              <p:spPr>
                <a:xfrm>
                  <a:off x="9614" y="310"/>
                  <a:ext cx="3349" cy="3163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65" r="2691" b="2617"/>
                <a:stretch/>
              </p:blipFill>
              <p:spPr>
                <a:xfrm>
                  <a:off x="9614" y="3581"/>
                  <a:ext cx="3298" cy="3163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" r="13"/>
                <a:stretch/>
              </p:blipFill>
              <p:spPr>
                <a:xfrm>
                  <a:off x="9614" y="6937"/>
                  <a:ext cx="3426" cy="3122"/>
                </a:xfrm>
                <a:prstGeom prst="rect">
                  <a:avLst/>
                </a:prstGeom>
              </p:spPr>
            </p:pic>
          </p:grpSp>
          <p:sp>
            <p:nvSpPr>
              <p:cNvPr id="17" name="文本框 16"/>
              <p:cNvSpPr txBox="1"/>
              <p:nvPr/>
            </p:nvSpPr>
            <p:spPr>
              <a:xfrm>
                <a:off x="9836" y="9824"/>
                <a:ext cx="2960" cy="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﻿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Lucida Sans Typewriter" panose="020B0509030504030204" pitchFamily="49" charset="0"/>
                    <a:ea typeface="等线" panose="02010600030101010101" pitchFamily="2" charset="-122"/>
                  </a:rPr>
                  <a:t>Coupling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A2F"/>
                  </a:solidFill>
                  <a:effectLst/>
                  <a:uLnTx/>
                  <a:uFillTx/>
                  <a:latin typeface="Lucida Sans Typewriter" panose="020B0509030504030204" pitchFamily="49" charset="0"/>
                  <a:ea typeface="等线" panose="02010600030101010101" pitchFamily="2" charset="-122"/>
                </a:endParaRPr>
              </a:p>
            </p:txBody>
          </p:sp>
        </p:grpSp>
        <p:cxnSp>
          <p:nvCxnSpPr>
            <p:cNvPr id="61" name="直接箭头连接符 16">
              <a:extLst>
                <a:ext uri="{FF2B5EF4-FFF2-40B4-BE49-F238E27FC236}">
                  <a16:creationId xmlns:a16="http://schemas.microsoft.com/office/drawing/2014/main" id="{382F5C29-5DAA-0B0D-9E85-531F05BA6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80769" y="2313929"/>
              <a:ext cx="455563" cy="0"/>
            </a:xfrm>
            <a:prstGeom prst="straightConnector1">
              <a:avLst/>
            </a:prstGeom>
            <a:ln w="88900">
              <a:solidFill>
                <a:srgbClr val="333A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16">
              <a:extLst>
                <a:ext uri="{FF2B5EF4-FFF2-40B4-BE49-F238E27FC236}">
                  <a16:creationId xmlns:a16="http://schemas.microsoft.com/office/drawing/2014/main" id="{6C4A83A3-7019-7FD9-88FE-BDDB825BD8DB}"/>
                </a:ext>
              </a:extLst>
            </p:cNvPr>
            <p:cNvCxnSpPr>
              <a:cxnSpLocks/>
            </p:cNvCxnSpPr>
            <p:nvPr/>
          </p:nvCxnSpPr>
          <p:spPr>
            <a:xfrm>
              <a:off x="6182836" y="4744222"/>
              <a:ext cx="455563" cy="0"/>
            </a:xfrm>
            <a:prstGeom prst="straightConnector1">
              <a:avLst/>
            </a:prstGeom>
            <a:ln w="88900">
              <a:solidFill>
                <a:srgbClr val="333A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E0C95CA4-BA75-E165-68F5-3BE7E6117EB6}"/>
              </a:ext>
            </a:extLst>
          </p:cNvPr>
          <p:cNvGrpSpPr/>
          <p:nvPr/>
        </p:nvGrpSpPr>
        <p:grpSpPr>
          <a:xfrm>
            <a:off x="8870792" y="1663614"/>
            <a:ext cx="2279849" cy="4413166"/>
            <a:chOff x="8825072" y="1599144"/>
            <a:chExt cx="2279849" cy="4413166"/>
          </a:xfrm>
        </p:grpSpPr>
        <p:grpSp>
          <p:nvGrpSpPr>
            <p:cNvPr id="43" name="组合 42"/>
            <p:cNvGrpSpPr/>
            <p:nvPr/>
          </p:nvGrpSpPr>
          <p:grpSpPr>
            <a:xfrm>
              <a:off x="9537125" y="1599144"/>
              <a:ext cx="1567796" cy="4413166"/>
              <a:chOff x="14187" y="246"/>
              <a:chExt cx="3301" cy="876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4187" y="246"/>
                <a:ext cx="3301" cy="7892"/>
                <a:chOff x="14187" y="246"/>
                <a:chExt cx="3301" cy="7892"/>
              </a:xfrm>
            </p:grpSpPr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1942"/>
                <a:stretch/>
              </p:blipFill>
              <p:spPr>
                <a:xfrm>
                  <a:off x="14187" y="246"/>
                  <a:ext cx="3238" cy="3031"/>
                </a:xfrm>
                <a:prstGeom prst="rect">
                  <a:avLst/>
                </a:prstGeom>
              </p:spPr>
            </p:pic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24" y="5045"/>
                  <a:ext cx="3264" cy="3093"/>
                </a:xfrm>
                <a:prstGeom prst="rect">
                  <a:avLst/>
                </a:prstGeom>
              </p:spPr>
            </p:pic>
          </p:grpSp>
          <p:sp>
            <p:nvSpPr>
              <p:cNvPr id="18" name="文本框 17"/>
              <p:cNvSpPr txBox="1"/>
              <p:nvPr/>
            </p:nvSpPr>
            <p:spPr>
              <a:xfrm>
                <a:off x="14446" y="8091"/>
                <a:ext cx="2960" cy="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﻿</a:t>
                </a: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A2F"/>
                    </a:solidFill>
                    <a:effectLst/>
                    <a:uLnTx/>
                    <a:uFillTx/>
                    <a:latin typeface="Lucida Sans Typewriter" panose="020B0509030504030204" pitchFamily="49" charset="0"/>
                    <a:ea typeface="等线" panose="02010600030101010101" pitchFamily="2" charset="-122"/>
                  </a:rPr>
                  <a:t>Update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A2F"/>
                  </a:solidFill>
                  <a:effectLst/>
                  <a:uLnTx/>
                  <a:uFillTx/>
                  <a:latin typeface="Lucida Sans Typewriter" panose="020B0509030504030204" pitchFamily="49" charset="0"/>
                  <a:ea typeface="等线" panose="02010600030101010101" pitchFamily="2" charset="-122"/>
                </a:endParaRPr>
              </a:p>
            </p:txBody>
          </p:sp>
        </p:grpSp>
        <p:cxnSp>
          <p:nvCxnSpPr>
            <p:cNvPr id="63" name="直接箭头连接符 16">
              <a:extLst>
                <a:ext uri="{FF2B5EF4-FFF2-40B4-BE49-F238E27FC236}">
                  <a16:creationId xmlns:a16="http://schemas.microsoft.com/office/drawing/2014/main" id="{ABFCCB13-5A68-D19D-DFFD-A59E049F35F5}"/>
                </a:ext>
              </a:extLst>
            </p:cNvPr>
            <p:cNvCxnSpPr>
              <a:cxnSpLocks/>
            </p:cNvCxnSpPr>
            <p:nvPr/>
          </p:nvCxnSpPr>
          <p:spPr>
            <a:xfrm>
              <a:off x="8833778" y="2341001"/>
              <a:ext cx="455563" cy="0"/>
            </a:xfrm>
            <a:prstGeom prst="straightConnector1">
              <a:avLst/>
            </a:prstGeom>
            <a:ln w="88900">
              <a:solidFill>
                <a:srgbClr val="333A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16">
              <a:extLst>
                <a:ext uri="{FF2B5EF4-FFF2-40B4-BE49-F238E27FC236}">
                  <a16:creationId xmlns:a16="http://schemas.microsoft.com/office/drawing/2014/main" id="{C751CE88-7A7E-CD06-45B3-3D845733C4B9}"/>
                </a:ext>
              </a:extLst>
            </p:cNvPr>
            <p:cNvCxnSpPr>
              <a:cxnSpLocks/>
            </p:cNvCxnSpPr>
            <p:nvPr/>
          </p:nvCxnSpPr>
          <p:spPr>
            <a:xfrm>
              <a:off x="8825072" y="4746829"/>
              <a:ext cx="455563" cy="0"/>
            </a:xfrm>
            <a:prstGeom prst="straightConnector1">
              <a:avLst/>
            </a:prstGeom>
            <a:ln w="88900">
              <a:solidFill>
                <a:srgbClr val="333A2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箭头: 右弧形 27">
            <a:extLst>
              <a:ext uri="{FF2B5EF4-FFF2-40B4-BE49-F238E27FC236}">
                <a16:creationId xmlns:a16="http://schemas.microsoft.com/office/drawing/2014/main" id="{16CE6022-A836-05C0-329B-D34FE433E61D}"/>
              </a:ext>
            </a:extLst>
          </p:cNvPr>
          <p:cNvSpPr/>
          <p:nvPr/>
        </p:nvSpPr>
        <p:spPr>
          <a:xfrm rot="5400000">
            <a:off x="7536861" y="3720334"/>
            <a:ext cx="494603" cy="5249225"/>
          </a:xfrm>
          <a:prstGeom prst="curvedLeftArrow">
            <a:avLst/>
          </a:prstGeom>
          <a:solidFill>
            <a:srgbClr val="333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箭头: 右弧形 27">
            <a:extLst>
              <a:ext uri="{FF2B5EF4-FFF2-40B4-BE49-F238E27FC236}">
                <a16:creationId xmlns:a16="http://schemas.microsoft.com/office/drawing/2014/main" id="{89595392-8FA0-605A-2500-5259E09EB392}"/>
              </a:ext>
            </a:extLst>
          </p:cNvPr>
          <p:cNvSpPr/>
          <p:nvPr/>
        </p:nvSpPr>
        <p:spPr>
          <a:xfrm rot="16200000" flipV="1">
            <a:off x="7537005" y="-1279221"/>
            <a:ext cx="494603" cy="5182490"/>
          </a:xfrm>
          <a:prstGeom prst="curvedLeftArrow">
            <a:avLst/>
          </a:prstGeom>
          <a:solidFill>
            <a:srgbClr val="333A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 flipV="1">
            <a:off x="4630974" y="180078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093862" y="147774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23024" y="303366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3980C31-6AB1-4A6E-8C4A-605B8EB873D6}"/>
              </a:ext>
            </a:extLst>
          </p:cNvPr>
          <p:cNvSpPr txBox="1"/>
          <p:nvPr/>
        </p:nvSpPr>
        <p:spPr>
          <a:xfrm>
            <a:off x="280442" y="221688"/>
            <a:ext cx="8701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A2F"/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+mn-cs"/>
              </a:rPr>
              <a:t>Multi-Class Inverted Stippling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86" grpId="0" animBg="1"/>
      <p:bldP spid="87" grpId="0" animBg="1"/>
      <p:bldP spid="15" grpId="0" animBg="1"/>
      <p:bldP spid="15" grpId="1" animBg="1"/>
      <p:bldP spid="27" grpId="0" animBg="1"/>
      <p:bldP spid="27" grpId="1" animBg="1"/>
      <p:bldP spid="24" grpId="0" animBg="1"/>
      <p:bldP spid="24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255</Words>
  <Application>Microsoft Office PowerPoint</Application>
  <PresentationFormat>宽屏</PresentationFormat>
  <Paragraphs>104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Lucida Sans Typewriter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chengfan</dc:creator>
  <cp:lastModifiedBy>li chengfan</cp:lastModifiedBy>
  <cp:revision>68</cp:revision>
  <dcterms:created xsi:type="dcterms:W3CDTF">2024-05-05T19:32:43Z</dcterms:created>
  <dcterms:modified xsi:type="dcterms:W3CDTF">2024-05-12T19:05:21Z</dcterms:modified>
</cp:coreProperties>
</file>